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89" r:id="rId4"/>
    <p:sldId id="287" r:id="rId5"/>
    <p:sldId id="263" r:id="rId6"/>
    <p:sldId id="288" r:id="rId7"/>
    <p:sldId id="259" r:id="rId8"/>
    <p:sldId id="264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530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vzdelavani/stredni-vzdelavani/prijimani-na-stredni-skoly-a-konzervato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90465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Přijímání uchazečů ze zahraničí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529/5, Malá Strana, 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418E96"/>
                </a:solidFill>
              </a:rPr>
              <a:t>Legislativní ukotvení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300" b="1" dirty="0">
                <a:latin typeface="+mj-lt"/>
              </a:rPr>
              <a:t>Zákon č. 561/2004 Sb., o předškolním, základním, středním, vyšším odborném a jiném vzdělávání (dále jen školský zákon), ve znění pozdějších předpisů,                     § 20 odst. 4: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+mj-lt"/>
              </a:rPr>
              <a:t>Osobám, které získaly předchozí vzdělání ve škole mimo území České republiky se při přijímacím řízení ke vzdělávání ve středních a vyšších odborných školách promíjí na žádost přijímací zkouška z českého jazyka, pokud je součástí přijímací zkoušky. Znalost českého jazyka, která je nezbytná pro vzdělávání v daném oboru vzdělání, škola u těchto osob ověří rozhovorem.</a:t>
            </a:r>
          </a:p>
          <a:p>
            <a:r>
              <a:rPr lang="cs-CZ" b="1" dirty="0">
                <a:solidFill>
                  <a:srgbClr val="000000"/>
                </a:solidFill>
                <a:latin typeface="+mj-lt"/>
              </a:rPr>
              <a:t>V</a:t>
            </a:r>
            <a:r>
              <a:rPr lang="cs-CZ" b="1" u="none" strike="noStrike" baseline="0" dirty="0">
                <a:solidFill>
                  <a:srgbClr val="000000"/>
                </a:solidFill>
                <a:latin typeface="+mj-lt"/>
              </a:rPr>
              <a:t>yhláška č. 422/2023 Sb., § 26 odst. 1</a:t>
            </a:r>
            <a:r>
              <a:rPr lang="cs-CZ" b="0" u="none" strike="noStrike" baseline="0" dirty="0">
                <a:solidFill>
                  <a:srgbClr val="000000"/>
                </a:solidFill>
                <a:latin typeface="+mj-lt"/>
              </a:rPr>
              <a:t>: Uchazeč, který nekoná zkoušku z českého jazyka podle § 20 odst. 4 školského zákona, nekoná písemný test ze vzdělávacího oboru Český jazyk a literatura v rámci jednotné zkoušky a ty součásti školní přijímací zkoušky nebo talentové zkoušky, které ověřují znalosti českého jazyka.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latin typeface="+mj-lt"/>
            </a:endParaRPr>
          </a:p>
          <a:p>
            <a:r>
              <a:rPr lang="cs-CZ" sz="2300" b="1" dirty="0">
                <a:solidFill>
                  <a:srgbClr val="000000"/>
                </a:solidFill>
                <a:latin typeface="+mj-lt"/>
              </a:rPr>
              <a:t>Novela § 20 odst. 4 – navrhnuto nové znění: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34200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Přijímací zkoušku ze vzdělávacího oboru Český jazyk a literatura při přijímacím řízení ke vzdělávání ve střední a vyšší odborné škole, pokud je jeho součástí, promine ředitel školy na žádost osobě, která se </a:t>
            </a:r>
          </a:p>
          <a:p>
            <a:pPr marL="34200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a) vzdělává ve škole mimo území České republiky ve školním roce, ve kterém podává přihlášku ke vzdělávání, a vzdělávala se ve škole mimo území České republiky alespoň 1 školní rok ze 3 školních roků bezprostředně předcházejících školnímu roku, ve kterém podává přihlášku, nebo </a:t>
            </a:r>
          </a:p>
          <a:p>
            <a:pPr marL="34200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b) vzdělávala ve škole mimo území České republiky alespoň 2 školní roky ze 3 školních roků bezprostředně předcházejících školnímu roku, ve kterém podává přihlášku ke vzdělávání.</a:t>
            </a:r>
          </a:p>
          <a:p>
            <a:pPr marL="342000" indent="0">
              <a:buNone/>
            </a:pP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342000" indent="0">
              <a:buNone/>
            </a:pPr>
            <a:r>
              <a:rPr lang="cs-CZ" i="1" dirty="0">
                <a:solidFill>
                  <a:srgbClr val="000000"/>
                </a:solidFill>
                <a:latin typeface="+mj-lt"/>
              </a:rPr>
              <a:t>Účinnost: 1. 9. 2025</a:t>
            </a:r>
            <a:endParaRPr lang="cs-CZ" i="1" dirty="0">
              <a:latin typeface="+mj-lt"/>
            </a:endParaRPr>
          </a:p>
          <a:p>
            <a:pPr marL="360000" indent="0" algn="l"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indent="0" algn="l">
              <a:buNone/>
            </a:pPr>
            <a:endParaRPr lang="cs-CZ" sz="2300" b="1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lvl="1"/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77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418E96"/>
                </a:solidFill>
              </a:rPr>
              <a:t>Přijímání uchazečů s dočasnou ochranou - OOP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cs-CZ" sz="1800" dirty="0">
                <a:latin typeface="+mj-lt"/>
              </a:rPr>
              <a:t>(1) Cizinci podle § 1 odst. 1 zákona o opatřeních v oblasti školství v souvislosti s ozbrojeným konfliktem na území Ukrajiny vyvolaným invazí vojsk Ruské federace (dále také „cizinec“) se při přijímacím řízení ke vzdělávání ve středních a vyšších odborných školách pro školní rok 2025/2026 promíjí na žádost přijímací zkouška z českého jazyka, pokud je součástí přijímací zkoušky. Znalost českého jazyka, která je nezbytná pro vzdělávání v daném oboru vzdělání, škola u této osoby ověří rozhovorem. 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cs-CZ" sz="1800" dirty="0">
                <a:latin typeface="+mj-lt"/>
              </a:rPr>
              <a:t>(2) Cizinec má na základě žádosti připojené k přihlášce ke vzdělávání ve střední škole právo konat písemný test jednotné přijímací zkoušky ze vzdělávacího oboru Matematika a její aplikace v ukrajinském jazyce. 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cs-CZ" sz="1800" dirty="0">
                <a:latin typeface="+mj-lt"/>
              </a:rPr>
              <a:t>(3) Škola může písemný test školní přijímací zkoušky cizinci na základě žádosti připojené k přihlášce ke vzdělávání ve střední škole zadat v ukrajinském jazyce. Sdělení o tom, zda škola umožní toto zadání v ukrajinském jazyce, ředitel školy zveřejní spolu se skutečnostmi podle § 60 odst. 1 a 60g odst. 1  školského zákona. Pokud škola písemný test jednotné nebo školní přijímací zkoušky zadá v českém jazyce, navyšuje se cizinci časový limit pro vypracování testu o 25 % a má právo použít překladový slovník.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cs-CZ" sz="1800" dirty="0">
                <a:latin typeface="+mj-lt"/>
              </a:rPr>
              <a:t>(4) Společně s žádostí podle odstavce 1, 2 nebo 3 uchazeč doloží, že je cizincem podle § 1 odst. 1 zákona o opatřeních v oblasti školství v souvislosti s ozbrojeným konfliktem na území Ukrajiny vyvolaným invazí vojsk Ruské federace.</a:t>
            </a:r>
          </a:p>
          <a:p>
            <a:pPr marL="0" indent="0" algn="just">
              <a:lnSpc>
                <a:spcPct val="107000"/>
              </a:lnSpc>
              <a:spcAft>
                <a:spcPts val="200"/>
              </a:spcAft>
              <a:buNone/>
            </a:pPr>
            <a:r>
              <a:rPr lang="cs-CZ" sz="1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Doba dočasné ochrany:</a:t>
            </a:r>
          </a:p>
          <a:p>
            <a:pPr marL="457200" indent="-457200" algn="just">
              <a:lnSpc>
                <a:spcPct val="107000"/>
              </a:lnSpc>
              <a:spcAft>
                <a:spcPts val="200"/>
              </a:spcAft>
              <a:buAutoNum type="alphaLcParenR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kratší než 24 měsíců</a:t>
            </a:r>
          </a:p>
          <a:p>
            <a:pPr marL="457200" indent="-457200" algn="just">
              <a:lnSpc>
                <a:spcPct val="107000"/>
              </a:lnSpc>
              <a:spcAft>
                <a:spcPts val="200"/>
              </a:spcAft>
              <a:buAutoNum type="alphaLcParenR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kratší než 36 měsíců, resp. neomezeně</a:t>
            </a:r>
          </a:p>
          <a:p>
            <a:pPr marL="457200" indent="-457200" algn="just">
              <a:lnSpc>
                <a:spcPct val="107000"/>
              </a:lnSpc>
              <a:spcAft>
                <a:spcPts val="200"/>
              </a:spcAft>
              <a:buAutoNum type="alphaLcParenR"/>
            </a:pP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418E96"/>
                </a:solidFill>
              </a:rPr>
              <a:t>Není-li „cizinec“, nemá nárok                 ŠPZ</a:t>
            </a:r>
          </a:p>
          <a:p>
            <a:endParaRPr lang="cs-CZ" sz="2800" dirty="0"/>
          </a:p>
          <a:p>
            <a:pPr marL="457200" lvl="1" indent="0">
              <a:buNone/>
            </a:pPr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418C62DD-CC1C-897D-D7B0-001AA66CF09C}"/>
              </a:ext>
            </a:extLst>
          </p:cNvPr>
          <p:cNvSpPr/>
          <p:nvPr/>
        </p:nvSpPr>
        <p:spPr>
          <a:xfrm>
            <a:off x="3563888" y="6237312"/>
            <a:ext cx="288032" cy="1223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6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1845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500" b="1" dirty="0">
                <a:solidFill>
                  <a:srgbClr val="418E96"/>
                </a:solidFill>
              </a:rPr>
              <a:t>Doklady k přihlášce pro uchazeče ze zahraničí</a:t>
            </a:r>
          </a:p>
          <a:p>
            <a:r>
              <a:rPr lang="cs-CZ" sz="3200" dirty="0">
                <a:latin typeface="+mj-lt"/>
              </a:rPr>
              <a:t>Potvrzení o předchozím vzdělávání v zahraničí (volnou formou nebo kopie vysvědčení + jejich překlad, nesdělí-li ředitel, že jej nepotřebuje)</a:t>
            </a:r>
          </a:p>
          <a:p>
            <a:r>
              <a:rPr lang="cs-CZ" sz="3200" dirty="0">
                <a:latin typeface="+mj-lt"/>
              </a:rPr>
              <a:t>Vyžaduje-li škola doklady o předchozím vzdělávání, tak kopie příslušných vysvědčení + jejich překlad. </a:t>
            </a:r>
          </a:p>
          <a:p>
            <a:r>
              <a:rPr lang="cs-CZ" sz="3200" dirty="0">
                <a:solidFill>
                  <a:srgbClr val="000000"/>
                </a:solidFill>
                <a:latin typeface="+mj-lt"/>
              </a:rPr>
              <a:t>Žádost o prominutí zkoušky z českého jazyka, má-li uchazeč zájem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0000"/>
                </a:solidFill>
                <a:latin typeface="+mj-lt"/>
              </a:rPr>
              <a:t>       – vztahuje se na všechny termíny JPZ</a:t>
            </a:r>
          </a:p>
          <a:p>
            <a:pPr marL="0" indent="0">
              <a:buNone/>
            </a:pPr>
            <a:endParaRPr lang="cs-CZ" sz="3200" i="1" dirty="0">
              <a:latin typeface="+mj-lt"/>
            </a:endParaRPr>
          </a:p>
          <a:p>
            <a:pPr marL="0" indent="0">
              <a:buNone/>
            </a:pPr>
            <a:endParaRPr lang="cs-CZ" sz="3200" i="1" dirty="0">
              <a:latin typeface="+mj-lt"/>
            </a:endParaRPr>
          </a:p>
          <a:p>
            <a:pPr marL="0" indent="0">
              <a:buNone/>
            </a:pPr>
            <a:endParaRPr lang="cs-CZ" sz="3200" i="1" dirty="0">
              <a:latin typeface="+mj-lt"/>
            </a:endParaRPr>
          </a:p>
          <a:p>
            <a:pPr marL="0" indent="0">
              <a:buNone/>
            </a:pPr>
            <a:endParaRPr lang="cs-CZ" sz="3200" i="1" dirty="0">
              <a:latin typeface="+mj-lt"/>
            </a:endParaRPr>
          </a:p>
          <a:p>
            <a:pPr marL="0" indent="0">
              <a:buNone/>
            </a:pPr>
            <a:r>
              <a:rPr lang="cs-CZ" sz="3200" i="1" dirty="0">
                <a:latin typeface="+mj-lt"/>
              </a:rPr>
              <a:t>Cizinci s dočasnou ochranou: </a:t>
            </a:r>
          </a:p>
          <a:p>
            <a:r>
              <a:rPr lang="cs-CZ" sz="3200" dirty="0">
                <a:latin typeface="+mj-lt"/>
              </a:rPr>
              <a:t>Čestné prohlášení, nemají-li vysvědčení (mají-li, tak kopie + jejich překlad)</a:t>
            </a:r>
          </a:p>
          <a:p>
            <a:r>
              <a:rPr lang="cs-CZ" sz="3200" dirty="0">
                <a:latin typeface="+mj-lt"/>
              </a:rPr>
              <a:t>Žádost o konání jednotné zkoušky z matematiky v ukrajinském jazyce,   mají-li zájem – uvést termín! </a:t>
            </a:r>
          </a:p>
          <a:p>
            <a:r>
              <a:rPr lang="cs-CZ" sz="3200" dirty="0">
                <a:latin typeface="+mj-lt"/>
              </a:rPr>
              <a:t>Žádost o konání školní zkoušky v ukrajinském jazyce, umožňuje-li to ředitel školy</a:t>
            </a:r>
          </a:p>
          <a:p>
            <a:pPr marL="0" indent="0" algn="l">
              <a:buNone/>
            </a:pP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</a:rPr>
              <a:t>      </a:t>
            </a:r>
            <a:endParaRPr lang="cs-CZ" sz="3200" dirty="0"/>
          </a:p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	vše ve formě prostých kopií nebo digitálně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238F4427-CCB2-2904-6E3F-F229190544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304869"/>
              </p:ext>
            </p:extLst>
          </p:nvPr>
        </p:nvGraphicFramePr>
        <p:xfrm>
          <a:off x="5292080" y="3429000"/>
          <a:ext cx="1475118" cy="1170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75241" imgH="4590470" progId="Word.Document.12">
                  <p:embed/>
                </p:oleObj>
              </mc:Choice>
              <mc:Fallback>
                <p:oleObj name="Document" r:id="rId3" imgW="5775241" imgH="4590470" progId="Word.Document.12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238F4427-CCB2-2904-6E3F-F229190544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2080" y="3429000"/>
                        <a:ext cx="1475118" cy="1170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Šipka: doprava 4">
            <a:extLst>
              <a:ext uri="{FF2B5EF4-FFF2-40B4-BE49-F238E27FC236}">
                <a16:creationId xmlns:a16="http://schemas.microsoft.com/office/drawing/2014/main" id="{0A3B1813-547E-827A-893E-3B8526F25C0F}"/>
              </a:ext>
            </a:extLst>
          </p:cNvPr>
          <p:cNvSpPr/>
          <p:nvPr/>
        </p:nvSpPr>
        <p:spPr>
          <a:xfrm>
            <a:off x="1547664" y="6237312"/>
            <a:ext cx="288032" cy="1223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35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Rozsah a forma rozhovoru</a:t>
            </a:r>
          </a:p>
          <a:p>
            <a:r>
              <a:rPr lang="cs-CZ" sz="1800" dirty="0">
                <a:latin typeface="+mj-lt"/>
              </a:rPr>
              <a:t>nekoná se JPZ z ČJL a všechny části ŠPZ, které ověřují znalost českého jazyka</a:t>
            </a:r>
          </a:p>
          <a:p>
            <a:r>
              <a:rPr lang="cs-CZ" sz="1800" dirty="0">
                <a:latin typeface="+mj-lt"/>
              </a:rPr>
              <a:t>nejsou stanoveny konkrétní podmínky</a:t>
            </a:r>
          </a:p>
          <a:p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neposuzuje se znalost českého jazyka v celé své šíři, ale pouze elementární znalost nezbytná pro vzdělávání v daném oboru</a:t>
            </a:r>
          </a:p>
          <a:p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otázky kladené při rozhovoru nesmí přesahovat znalosti stanovené Rámcovým vzdělávacím programem pro základní vzdělávání</a:t>
            </a:r>
          </a:p>
          <a:p>
            <a:r>
              <a:rPr lang="cs-CZ" sz="1800" dirty="0">
                <a:latin typeface="+mj-lt"/>
                <a:ea typeface="Times New Roman" panose="02020603050405020304" pitchFamily="18" charset="0"/>
              </a:rPr>
              <a:t>v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lastní rozhovor může vést s uchazečem jednotlivý pedagogický pracovník, může být organizován i formou komisionální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v průběhu rozhovoru mluví zkoušející </a:t>
            </a:r>
            <a:r>
              <a:rPr lang="cs-CZ" sz="1800" dirty="0">
                <a:latin typeface="+mj-lt"/>
              </a:rPr>
              <a:t>pomalu, zřetelně, srozumitelně a klidně, přizpůsobí projev řečovým schopnostem a dovednostem zkoušeného především v tempu řeči a slovní zásobě, používá krátké, jednoduché věty a jasné instrukce, nerozumí-li zkoušený otázce, pokusí se ji zkoušející přeformulovat, pomáhá porozumění gesty, opakováním, uvedením konkrétního příkladu apod. </a:t>
            </a:r>
          </a:p>
          <a:p>
            <a:r>
              <a:rPr lang="cs-CZ" sz="1800" dirty="0">
                <a:latin typeface="+mj-lt"/>
              </a:rPr>
              <a:t>je vhodné z rozhovoru učinit záznam </a:t>
            </a:r>
          </a:p>
          <a:p>
            <a:endParaRPr lang="cs-CZ" sz="2800" dirty="0"/>
          </a:p>
          <a:p>
            <a:pPr marL="457200" lvl="1" indent="0">
              <a:buNone/>
            </a:pPr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3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418E96"/>
                </a:solidFill>
              </a:rPr>
              <a:t>Metodický materiál k rozhovoru</a:t>
            </a:r>
          </a:p>
          <a:p>
            <a:pPr marL="0" indent="0">
              <a:buNone/>
            </a:pPr>
            <a:r>
              <a:rPr lang="cs-CZ" sz="1800" dirty="0"/>
              <a:t>(úvod, popis obrázku, rozhovor nad tématem, sepsání několik slov...)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dirty="0">
                <a:hlinkClick r:id="rId2"/>
              </a:rPr>
              <a:t>Přijímání do středního vzdělávání a vzdělávání v konzervatoři, MŠMT ČR (gov.cz)</a:t>
            </a:r>
            <a:endParaRPr lang="cs-CZ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Skupiny oborů dle nařízení vlády 211/2010 Sb., nařízení vlády o soustavě oborů vzdělání v základním, středním a vyšším odborném vzdělávání, rozřazené do zúžených oborů vzdělání:  </a:t>
            </a:r>
            <a:endParaRPr lang="cs-CZ" sz="1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Obory všeobecné</a:t>
            </a:r>
            <a:r>
              <a:rPr lang="cs-CZ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Obecná příprava (gymnázia), Obecně odborná příprava (lycea)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Obory ekonomické a služeb</a:t>
            </a:r>
            <a:r>
              <a:rPr lang="cs-CZ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Ekonomika a administrativa, Gastronomie, hotelnictví a turismus, Osobní a provozní služby, Obchod, Podnikání v oborech, odvětví, Speciální a interdisciplinární obory (dle svého zaměření)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Obory společenskovědní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Filozofie a teologie, Pedagogika, učitelství a sociální péče, Právo, právní a veřejnosprávní činnost, Publicistika, knihovnictví a informatika, Speciální a interdisciplinární obory (dle svého zaměření), Teorie vojenského umění, Umění a užité umění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Obory přírodovědecké</a:t>
            </a:r>
            <a:r>
              <a:rPr lang="cs-CZ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Ekologie a ochrana životního prostředí, Potravinářství a potravinářská chemie, Speciální a interdisciplinární obory (dle svého zaměření), Technická chemie a chemie silikátů, Tělesná výchova, tělovýchova a sport, Veterinářství a veterinární prevence, Zdravotnictví, Zemědělství a lesnictví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Obory technické</a:t>
            </a:r>
            <a:r>
              <a:rPr lang="cs-CZ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Doprava a spoje, Elektrotechnika, telekomunikační a výpočetní technika, Hornictví a hornická geologie, hutnictví a slévárenství, Informatické obory, Kožedělná a obuvnická výroby a zpracování plastů, Polygrafie, zpracování papíru, filmu a fotografie, Speciální a interdisciplinární obory (dle svého zaměření), Stavebnictví, geodézie a kartografie, Strojírenství a strojírenská výroba, Textilní výroba a oděvnictví, Zpracování dřeva a výroba hudebních nástrojů  </a:t>
            </a:r>
          </a:p>
          <a:p>
            <a:pPr marL="457200" lvl="1" indent="0">
              <a:buNone/>
            </a:pPr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3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Termín rozhovoru</a:t>
            </a:r>
          </a:p>
          <a:p>
            <a:pPr algn="just"/>
            <a:endParaRPr lang="cs-CZ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Ředitel školy vyhlásí v kritériích způsob a náhradní způsob hodnocení uchazečů podle § 20 odst. 4 školského zákona.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 školy stanoví alespoň dva termíny školní přijímací zkoušky, a to v pracovních dnech v období od 15. března do 23. dubna tak, aby se alespoň jeden termín konal v jiný den než jednotná zkouška.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Ředitel školy stanoví termíny a zašle pozvánku uchazeči ke konání jednotné zkoušky, školní přijímací zkoušky, talentové zkoušky nebo rozhovoru podle § 20 odst. 4 školského zákona v prvním kole přijímacího řízení nejpozději 14 </a:t>
            </a:r>
            <a:r>
              <a:rPr lang="cs-CZ" sz="1800" dirty="0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(10)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dní před konáním zkoušky nebo rozhovoru.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Pozvánka obsahuje údaje o místu, dni a čase konání zkoušky nebo rozhovoru a seznam povolených pomůcek pro jejich konání.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2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Výsledek rozhovoru</a:t>
            </a:r>
          </a:p>
          <a:p>
            <a:pPr algn="just"/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Výsledek hodnocení vykonaného a zaznamenaného ústního rozhovoru je nutné nastavit jako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souhlasné či nesouhlasné stanovisko o tom, zda daný uchazeč může vzhledem k jeho znalosti českého jazyka studovat konkrétní obor vzdělání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Může se tedy stát, že na jednom oboru vzdělání bude výsledkem stanovisko souhlasné, zatímco na druhém bude nesouhlasné. </a:t>
            </a: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Nevykoná-li uchazeč cizinec ústní rozhovor úspěšně, nesplnil kritéria přijímacího řízení a řadí se do seznamu nepřijatých uchazečů, kteří nesplnili kritéria přijímacího řízení.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7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Redukované pořadí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vykonání jednotné přijímací zkoušky z matematiky, popř. těch částí školní přijímací zkoušky, které neověřují znalost českého jazyka, vytváří ředitel školy tzv.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redukované pořadí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Redukované pořadí všech uchazečů vzniká na základě hodnocení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jednotné přijímací zkoušky z matematiky, hodnocení výsledku těch součástí školní přijímací zkoušky, které neověřují znalosti českého jazyka, koná-li se školní přijímací zkouška, a dalších kritérií přijímacího řízení.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školy zařadí daného uchazeče z tohoto alternativního pořadí do výsledného pořadí všech ostatních uchazečů, kteří jsou hodnoceni na základě všech součástí přijímací zkoušky včetně zkoušek z českého jazyka, a to na místo shodné s jeho pořadím v rámci redukovaného pořadí. Pokud je takových uchazečů více, zařazují se do celkového pořadí postupně, přičemž po každém zařazení dojde k posunu všech uchazečů pod zařazeným uchazečem. </a:t>
            </a:r>
            <a:endParaRPr lang="cs-CZ" sz="2800" dirty="0"/>
          </a:p>
          <a:p>
            <a:endParaRPr lang="cs-CZ" sz="2800" dirty="0"/>
          </a:p>
          <a:p>
            <a:pPr lvl="0"/>
            <a:endParaRPr lang="cs-CZ" sz="2800" dirty="0"/>
          </a:p>
          <a:p>
            <a:pPr marL="457200" lvl="1" indent="0">
              <a:buNone/>
            </a:pPr>
            <a:endParaRPr lang="cs-CZ" sz="2400" dirty="0"/>
          </a:p>
          <a:p>
            <a:pPr lvl="1"/>
            <a:endParaRPr lang="cs-CZ" sz="2300" dirty="0"/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1503</Words>
  <Application>Microsoft Office PowerPoint</Application>
  <PresentationFormat>Předvádění na obrazovce (4:3)</PresentationFormat>
  <Paragraphs>85</Paragraphs>
  <Slides>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Motiv systému Office</vt:lpstr>
      <vt:lpstr>Document</vt:lpstr>
      <vt:lpstr>Přijímání uchazečů ze zahraničí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Krčmářová Barbora</cp:lastModifiedBy>
  <cp:revision>72</cp:revision>
  <dcterms:created xsi:type="dcterms:W3CDTF">2013-10-09T10:41:53Z</dcterms:created>
  <dcterms:modified xsi:type="dcterms:W3CDTF">2024-10-10T06:43:25Z</dcterms:modified>
</cp:coreProperties>
</file>