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9"/>
  </p:handoutMasterIdLst>
  <p:sldIdLst>
    <p:sldId id="256" r:id="rId2"/>
    <p:sldId id="260" r:id="rId3"/>
    <p:sldId id="275" r:id="rId4"/>
    <p:sldId id="278" r:id="rId5"/>
    <p:sldId id="279" r:id="rId6"/>
    <p:sldId id="283" r:id="rId7"/>
    <p:sldId id="273" r:id="rId8"/>
  </p:sldIdLst>
  <p:sldSz cx="12192000" cy="6858000"/>
  <p:notesSz cx="9144000" cy="6858000"/>
  <p:defaultTextStyle>
    <a:defPPr>
      <a:defRPr lang="en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4E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258"/>
    <p:restoredTop sz="96405"/>
  </p:normalViewPr>
  <p:slideViewPr>
    <p:cSldViewPr snapToGrid="0">
      <p:cViewPr varScale="1">
        <p:scale>
          <a:sx n="71" d="100"/>
          <a:sy n="71" d="100"/>
        </p:scale>
        <p:origin x="32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7" d="100"/>
          <a:sy n="77" d="100"/>
        </p:scale>
        <p:origin x="66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312C255E-7D1D-A5D3-E133-B6CAABD10F5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cs-CZ">
                <a:latin typeface="PP Right Grotesk Medium" panose="00000600000000000000" pitchFamily="50" charset="-18"/>
              </a:rPr>
              <a:t>Manuál slučitelnosti</a:t>
            </a:r>
          </a:p>
        </p:txBody>
      </p:sp>
      <p:sp>
        <p:nvSpPr>
          <p:cNvPr id="6" name="Zástupný symbol pro zápatí 3">
            <a:extLst>
              <a:ext uri="{FF2B5EF4-FFF2-40B4-BE49-F238E27FC236}">
                <a16:creationId xmlns:a16="http://schemas.microsoft.com/office/drawing/2014/main" id="{4EEF6058-3F72-9CB3-86DB-1CAB99B03D94}"/>
              </a:ext>
            </a:extLst>
          </p:cNvPr>
          <p:cNvSpPr txBox="1">
            <a:spLocks/>
          </p:cNvSpPr>
          <p:nvPr/>
        </p:nvSpPr>
        <p:spPr>
          <a:xfrm>
            <a:off x="289560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CZ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>
                <a:latin typeface="PP Right Grotesk Medium" panose="00000600000000000000" pitchFamily="50" charset="-18"/>
              </a:rPr>
              <a:t>Manuál slučitelnosti</a:t>
            </a:r>
          </a:p>
        </p:txBody>
      </p:sp>
    </p:spTree>
    <p:extLst>
      <p:ext uri="{BB962C8B-B14F-4D97-AF65-F5344CB8AC3E}">
        <p14:creationId xmlns:p14="http://schemas.microsoft.com/office/powerpoint/2010/main" val="9600325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4C505A-3931-ECEA-7AEC-818C9F1FB6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cs-C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5FFCA4-C669-626A-37C3-53F1C6932B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CE92C6-A640-C121-47B9-6C4025B01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A6295-5ADF-BA4A-BE2B-74C3E436B177}" type="datetimeFigureOut">
              <a:rPr lang="cs-CZ" smtClean="0"/>
              <a:t>09.11.2025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0A4962-E9D8-FD59-6366-DCF2F0C45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FCFD48-E193-0CDC-0409-63565A469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7145D-6D68-8B44-9734-4E2D3E7A33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3078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669F5-532F-56B8-48F0-8D6E45123E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cs-C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42DC7D-7C56-0828-E1E4-821DAA1037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E4A16B-30F6-18A8-A180-0F6E76B6B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A6295-5ADF-BA4A-BE2B-74C3E436B177}" type="datetimeFigureOut">
              <a:rPr lang="cs-CZ" smtClean="0"/>
              <a:t>09.11.2025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0C1CFE-D08D-2F69-57C5-0CEF94246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5CA3CE-F29D-8570-0AD4-A74684B50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7145D-6D68-8B44-9734-4E2D3E7A33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948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CE6E4D-E5FA-3F95-F715-4783033B66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cs-C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112079-3153-512F-CE54-C2E9EFD68E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41FB6C-88F8-C96B-2AA4-8F8F20F16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A6295-5ADF-BA4A-BE2B-74C3E436B177}" type="datetimeFigureOut">
              <a:rPr lang="cs-CZ" smtClean="0"/>
              <a:t>09.11.2025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49238C-808D-1EBA-427D-99AAC0F56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2B6161-2E68-03FF-3A73-C0A0FAF09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7145D-6D68-8B44-9734-4E2D3E7A33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2579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4932CB-76E4-0605-F10C-3FB999998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DE2502-A6A4-58EA-FE66-05DEE1FA60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cs-CZ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840E52-A1FF-42DD-B3AC-3AB2896C4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A6295-5ADF-BA4A-BE2B-74C3E436B177}" type="datetimeFigureOut">
              <a:rPr lang="cs-CZ" smtClean="0"/>
              <a:t>09.11.2025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34E559-E71B-0043-1F4E-906BC1ECB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14FA97-50C5-42B8-287D-449052B1B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7145D-6D68-8B44-9734-4E2D3E7A33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1947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5C4D2-E2A3-5A3A-FF5A-B1BEBE85C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cs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4BC783-2003-6D40-AF38-CDDC33D030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F83B15-AA70-D610-DE50-10489398E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A6295-5ADF-BA4A-BE2B-74C3E436B177}" type="datetimeFigureOut">
              <a:rPr lang="cs-CZ" smtClean="0"/>
              <a:t>09.11.2025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B90396-9CC9-771E-B511-039EA5738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EF2E13-0490-143D-751B-BE42260CD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7145D-6D68-8B44-9734-4E2D3E7A33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6722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43011-8933-7308-6F5E-58BE11528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BBCE8E-2617-1E2C-B624-1607047EE9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cs-C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BE904A-7E6B-E67C-8654-B2E8A325F9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cs-C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F0FE68-DA8D-2C34-0300-8317C8858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A6295-5ADF-BA4A-BE2B-74C3E436B177}" type="datetimeFigureOut">
              <a:rPr lang="cs-CZ" smtClean="0"/>
              <a:t>09.11.2025</a:t>
            </a:fld>
            <a:endParaRPr lang="cs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0077B6-D15F-7372-73DF-FDA294ADD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2B1537-5791-E4D4-3361-B599071A8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7145D-6D68-8B44-9734-4E2D3E7A33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9132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18716-A8D4-B110-25AA-D0E6ACBE9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cs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DE4C06-1361-9BB0-89AC-BB7A6061F0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9FAE02-5013-9E0C-BBA7-9ECE800E0F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cs-C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4F2B06-7958-CD2A-196A-3F927EA7ED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C63691-CE03-49F6-392D-31384FD984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cs-C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9AA0EA-7086-2885-2AA4-2510EDD21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A6295-5ADF-BA4A-BE2B-74C3E436B177}" type="datetimeFigureOut">
              <a:rPr lang="cs-CZ" smtClean="0"/>
              <a:t>09.11.2025</a:t>
            </a:fld>
            <a:endParaRPr lang="cs-C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3B815FA-937C-B06C-D391-DA0A3B1F5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1AEE2D3-5823-0F7E-2A40-40CA2C458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7145D-6D68-8B44-9734-4E2D3E7A33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4390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627D2-7A77-9C05-D77C-03CD1A38F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cs-C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96CC5F-4698-0518-9421-65FC9CB71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A6295-5ADF-BA4A-BE2B-74C3E436B177}" type="datetimeFigureOut">
              <a:rPr lang="cs-CZ" smtClean="0"/>
              <a:t>09.11.2025</a:t>
            </a:fld>
            <a:endParaRPr lang="cs-C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502FF-1FB1-8195-C4EA-E85D6B300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C6114A-94F1-08A6-FB99-F8ADB4F53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7145D-6D68-8B44-9734-4E2D3E7A33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622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EE62EDF-0025-D3BF-4549-D19852416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A6295-5ADF-BA4A-BE2B-74C3E436B177}" type="datetimeFigureOut">
              <a:rPr lang="cs-CZ" smtClean="0"/>
              <a:t>09.11.2025</a:t>
            </a:fld>
            <a:endParaRPr lang="cs-C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75C4B2-CBA4-E318-7F60-36E2296B1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E309AA-CF8C-9655-FD91-79917216E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7145D-6D68-8B44-9734-4E2D3E7A33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9174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F0549-123B-9E2E-5AD8-C05DCA586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5156AE-E2E0-9680-08AC-0A4B28E9D6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cs-C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7033C0-907D-0D3C-F031-1BC56F9A9C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46E79D-A639-9A4B-1DAE-6DF35EDA6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A6295-5ADF-BA4A-BE2B-74C3E436B177}" type="datetimeFigureOut">
              <a:rPr lang="cs-CZ" smtClean="0"/>
              <a:t>09.11.2025</a:t>
            </a:fld>
            <a:endParaRPr lang="cs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E96009-E3D5-10E5-0BCB-C713A40CA1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817631-83F2-DB56-9DF3-F62937EDC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7145D-6D68-8B44-9734-4E2D3E7A33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3423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985AD-8122-F2D6-68D8-EFF7FEAB94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cs-C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B4D04D-7660-C764-FA18-26CB3B82D6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65842A-C410-FF59-DA62-1AD6EACAFE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897951-C960-23F4-4BFB-008C06A30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A6295-5ADF-BA4A-BE2B-74C3E436B177}" type="datetimeFigureOut">
              <a:rPr lang="cs-CZ" smtClean="0"/>
              <a:t>09.11.2025</a:t>
            </a:fld>
            <a:endParaRPr lang="cs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E36742-A640-0D51-F52C-2BC838B6C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300CE7-1F4B-BB00-31BE-01A2B0930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7145D-6D68-8B44-9734-4E2D3E7A33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2308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6471C52-D23C-FE9A-303F-73D9A8FF71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cs-CZ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5970CE-94C1-E962-7333-5ABE55713C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cs-CZ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3FDCBD-A693-4731-2874-833210AC11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Right Grotesk Medium" pitchFamily="2" charset="77"/>
              </a:defRPr>
            </a:lvl1pPr>
          </a:lstStyle>
          <a:p>
            <a:fld id="{787A6295-5ADF-BA4A-BE2B-74C3E436B177}" type="datetimeFigureOut">
              <a:rPr lang="cs-CZ" smtClean="0"/>
              <a:pPr/>
              <a:t>09.11.2025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BDAB6B-EFC9-4C6F-4A24-A608A6A46B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Right Grotesk Medium" pitchFamily="2" charset="77"/>
              </a:defRPr>
            </a:lvl1pPr>
          </a:lstStyle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AE44B3-C90A-3322-CE58-DA34174126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Right Grotesk Medium" pitchFamily="2" charset="77"/>
              </a:defRPr>
            </a:lvl1pPr>
          </a:lstStyle>
          <a:p>
            <a:fld id="{0C77145D-6D68-8B44-9734-4E2D3E7A33A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0437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Right Grotesk Medium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Right Grotesk Medium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Right Grotesk Medium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Right Grotesk Medium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Right Grotesk Medium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Right Grotesk Medium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hudoc.exec.coe.int/eng?i=CM/Del/Dec(2020)1390/H46-8E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c.europa.eu/commission/presscorner/detail/en/inf_24_4561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hyperlink" Target="https://mezisoudy.cz/vykon-rozsudku-eslp-a-rozhodnuti-dalsich-mezinarodnich-lidskopravnich-organu/d-h-a-ostatni-proti-cr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5">
            <a:extLst>
              <a:ext uri="{FF2B5EF4-FFF2-40B4-BE49-F238E27FC236}">
                <a16:creationId xmlns:a16="http://schemas.microsoft.com/office/drawing/2014/main" id="{5190419B-BE25-B782-49FC-4329AF941555}"/>
              </a:ext>
            </a:extLst>
          </p:cNvPr>
          <p:cNvSpPr txBox="1">
            <a:spLocks/>
          </p:cNvSpPr>
          <p:nvPr/>
        </p:nvSpPr>
        <p:spPr>
          <a:xfrm>
            <a:off x="388815" y="1661185"/>
            <a:ext cx="10515600" cy="238789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b="1" dirty="0">
                <a:solidFill>
                  <a:srgbClr val="1C4EFD"/>
                </a:solidFill>
                <a:latin typeface="PP Right Grotesk Medium" panose="00000600000000000000" pitchFamily="50" charset="-18"/>
              </a:rPr>
              <a:t>18 let od rozsudku ESLP</a:t>
            </a:r>
          </a:p>
          <a:p>
            <a:pPr algn="l"/>
            <a:endParaRPr lang="cs-CZ" sz="1200" b="1" dirty="0">
              <a:solidFill>
                <a:srgbClr val="1C4EFD"/>
              </a:solidFill>
              <a:latin typeface="PP Right Grotesk Medium" panose="00000600000000000000" pitchFamily="50" charset="-18"/>
            </a:endParaRPr>
          </a:p>
          <a:p>
            <a:pPr algn="l"/>
            <a:r>
              <a:rPr lang="cs-CZ" b="1" i="1" dirty="0">
                <a:solidFill>
                  <a:srgbClr val="1C4EFD"/>
                </a:solidFill>
                <a:latin typeface="PP Right Grotesk Medium" panose="00000600000000000000" pitchFamily="50" charset="-18"/>
              </a:rPr>
              <a:t>D. H. a ostatní</a:t>
            </a:r>
          </a:p>
          <a:p>
            <a:pPr algn="l"/>
            <a:r>
              <a:rPr lang="cs-CZ" b="1" i="1" dirty="0">
                <a:solidFill>
                  <a:srgbClr val="1C4EFD"/>
                </a:solidFill>
                <a:latin typeface="PP Right Grotesk Medium" panose="00000600000000000000" pitchFamily="50" charset="-18"/>
              </a:rPr>
              <a:t>proti ČR</a:t>
            </a:r>
          </a:p>
        </p:txBody>
      </p:sp>
      <p:sp>
        <p:nvSpPr>
          <p:cNvPr id="5" name="Zástupný obsah 6">
            <a:extLst>
              <a:ext uri="{FF2B5EF4-FFF2-40B4-BE49-F238E27FC236}">
                <a16:creationId xmlns:a16="http://schemas.microsoft.com/office/drawing/2014/main" id="{CC5A67A7-7753-9AB4-CC30-B04FCFB167D1}"/>
              </a:ext>
            </a:extLst>
          </p:cNvPr>
          <p:cNvSpPr txBox="1">
            <a:spLocks/>
          </p:cNvSpPr>
          <p:nvPr/>
        </p:nvSpPr>
        <p:spPr>
          <a:xfrm>
            <a:off x="388816" y="4269536"/>
            <a:ext cx="5398294" cy="114652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3000" dirty="0">
                <a:latin typeface="PP Right Grotesk Medium" panose="00000600000000000000" pitchFamily="50" charset="-18"/>
              </a:rPr>
              <a:t>Aktuální vývoj ve výkonu rozsudku Evropského soudu pro lidská práva</a:t>
            </a:r>
          </a:p>
          <a:p>
            <a:pPr algn="l"/>
            <a:r>
              <a:rPr lang="cs-CZ" sz="3000" dirty="0">
                <a:solidFill>
                  <a:srgbClr val="1C4EFD"/>
                </a:solidFill>
                <a:latin typeface="PP Right Grotesk Medium" panose="00000600000000000000" pitchFamily="50" charset="-18"/>
              </a:rPr>
              <a:t>Kateřina Radová</a:t>
            </a:r>
            <a:endParaRPr lang="cs-CZ" sz="3000" dirty="0">
              <a:latin typeface="PP Right Grotesk Medium" panose="00000600000000000000" pitchFamily="50" charset="-18"/>
            </a:endParaRPr>
          </a:p>
          <a:p>
            <a:pPr algn="l"/>
            <a:endParaRPr lang="cs-CZ" dirty="0">
              <a:latin typeface="PP Right Grotesk Medium" panose="00000600000000000000" pitchFamily="50" charset="-18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28A979C-0374-CEAA-D776-A95A6341286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9313" y="380256"/>
            <a:ext cx="1866207" cy="35677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625F3C0-036F-6EC1-0906-2515259C69A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3193" y="380256"/>
            <a:ext cx="1473200" cy="393700"/>
          </a:xfrm>
          <a:prstGeom prst="rect">
            <a:avLst/>
          </a:prstGeom>
        </p:spPr>
      </p:pic>
      <p:sp>
        <p:nvSpPr>
          <p:cNvPr id="13" name="Zástupný symbol pro číslo snímku 5">
            <a:extLst>
              <a:ext uri="{FF2B5EF4-FFF2-40B4-BE49-F238E27FC236}">
                <a16:creationId xmlns:a16="http://schemas.microsoft.com/office/drawing/2014/main" id="{23269930-E5AB-778B-305C-57D09B690C4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040161" y="634021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CZ"/>
            </a:defPPr>
            <a:lvl1pPr marL="0" algn="r" defTabSz="914400" rtl="0" eaLnBrk="1" latinLnBrk="0" hangingPunct="1">
              <a:defRPr sz="1350" kern="1200" spc="10" baseline="0">
                <a:solidFill>
                  <a:srgbClr val="00008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000" dirty="0" err="1">
                <a:solidFill>
                  <a:srgbClr val="1C4EFD"/>
                </a:solidFill>
                <a:latin typeface="PP Right Grotesk Medium" panose="00000600000000000000" pitchFamily="50" charset="-18"/>
              </a:rPr>
              <a:t>www.mezisoudy.cz</a:t>
            </a:r>
            <a:endParaRPr lang="cs-CZ" sz="1000">
              <a:solidFill>
                <a:srgbClr val="1C4EFD"/>
              </a:solidFill>
              <a:latin typeface="PP Right Grotesk Medium" panose="00000600000000000000" pitchFamily="50" charset="-18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78DE35FB-BE4C-C6EE-516B-CD8EA48B8BE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65023" y="1841634"/>
            <a:ext cx="4185374" cy="3458670"/>
          </a:xfrm>
          <a:prstGeom prst="rect">
            <a:avLst/>
          </a:prstGeom>
        </p:spPr>
      </p:pic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D540512A-C198-34BB-023B-0EC1D804C56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9425" y="6340215"/>
            <a:ext cx="20690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CZ"/>
            </a:defPPr>
            <a:lvl1pPr marL="0" algn="r" defTabSz="914400" rtl="0" eaLnBrk="1" latinLnBrk="0" hangingPunct="1">
              <a:defRPr sz="1350" kern="1200" spc="10" baseline="0">
                <a:solidFill>
                  <a:srgbClr val="00008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 dirty="0">
                <a:solidFill>
                  <a:srgbClr val="1C4EFD"/>
                </a:solidFill>
                <a:latin typeface="PP Right Grotesk Medium" panose="00000600000000000000" pitchFamily="50" charset="-18"/>
              </a:rPr>
              <a:t>Tisková konference 13–11–25</a:t>
            </a:r>
          </a:p>
        </p:txBody>
      </p:sp>
      <p:sp>
        <p:nvSpPr>
          <p:cNvPr id="3" name="Zástupný symbol pro číslo snímku 5">
            <a:extLst>
              <a:ext uri="{FF2B5EF4-FFF2-40B4-BE49-F238E27FC236}">
                <a16:creationId xmlns:a16="http://schemas.microsoft.com/office/drawing/2014/main" id="{CADDE29B-8622-3AAE-A5E5-6933CF2B633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90751" y="6340215"/>
            <a:ext cx="20690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CZ"/>
            </a:defPPr>
            <a:lvl1pPr marL="0" algn="r" defTabSz="914400" rtl="0" eaLnBrk="1" latinLnBrk="0" hangingPunct="1">
              <a:defRPr sz="1350" kern="1200" spc="10" baseline="0">
                <a:solidFill>
                  <a:srgbClr val="00008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cs-CZ" sz="1000" dirty="0">
              <a:solidFill>
                <a:srgbClr val="1C4EFD"/>
              </a:solidFill>
              <a:latin typeface="PP Right Grotesk Medium" panose="00000600000000000000" pitchFamily="50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128126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Nadpis 2">
            <a:extLst>
              <a:ext uri="{FF2B5EF4-FFF2-40B4-BE49-F238E27FC236}">
                <a16:creationId xmlns:a16="http://schemas.microsoft.com/office/drawing/2014/main" id="{DB0FF9F1-F125-2030-E248-C348FE4D6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841834"/>
            <a:ext cx="10186530" cy="585787"/>
          </a:xfrm>
        </p:spPr>
        <p:txBody>
          <a:bodyPr>
            <a:normAutofit fontScale="90000"/>
          </a:bodyPr>
          <a:lstStyle/>
          <a:p>
            <a:r>
              <a:rPr lang="cs-CZ" b="1" i="1" dirty="0">
                <a:solidFill>
                  <a:srgbClr val="1C4EFD"/>
                </a:solidFill>
                <a:latin typeface="PP Right Grotesk Medium" panose="00000600000000000000" pitchFamily="50" charset="-18"/>
              </a:rPr>
              <a:t>D. H. a ostatní proti ČR</a:t>
            </a:r>
          </a:p>
        </p:txBody>
      </p:sp>
      <p:sp>
        <p:nvSpPr>
          <p:cNvPr id="20" name="Zástupný text 6">
            <a:extLst>
              <a:ext uri="{FF2B5EF4-FFF2-40B4-BE49-F238E27FC236}">
                <a16:creationId xmlns:a16="http://schemas.microsoft.com/office/drawing/2014/main" id="{1882975B-F349-1F2A-7DF0-02B2BC150C47}"/>
              </a:ext>
            </a:extLst>
          </p:cNvPr>
          <p:cNvSpPr txBox="1">
            <a:spLocks/>
          </p:cNvSpPr>
          <p:nvPr/>
        </p:nvSpPr>
        <p:spPr>
          <a:xfrm>
            <a:off x="479426" y="1562100"/>
            <a:ext cx="10186528" cy="426512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kern="1200">
                <a:solidFill>
                  <a:schemeClr val="tx1"/>
                </a:solidFill>
                <a:latin typeface="Right Grotesk Medium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Right Grotesk Medium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Right Grotesk Medium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Right Grotesk Medium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Right Grotesk Medium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dirty="0">
                <a:latin typeface="PP Right Grotesk Medium" panose="00000600000000000000" pitchFamily="50" charset="-18"/>
                <a:cs typeface="Arial" panose="020B0604020202020204" pitchFamily="34" charset="0"/>
              </a:rPr>
              <a:t>Rozsudek Evropského soudu pro lidská práva ze dne 13/11/2007:</a:t>
            </a:r>
            <a:endParaRPr lang="cs-CZ" sz="1400" dirty="0">
              <a:latin typeface="PP Right Grotesk Medium" panose="00000600000000000000" pitchFamily="50" charset="-18"/>
              <a:cs typeface="Arial" panose="020B0604020202020204" pitchFamily="34" charset="0"/>
            </a:endParaRPr>
          </a:p>
          <a:p>
            <a:pPr marL="457200" lvl="1" indent="0" algn="just">
              <a:buSzPct val="50000"/>
              <a:buNone/>
            </a:pPr>
            <a:endParaRPr lang="cs-CZ" dirty="0">
              <a:latin typeface="PP Right Grotesk Medium" panose="00000600000000000000" pitchFamily="50" charset="-18"/>
              <a:cs typeface="Arial" panose="020B0604020202020204" pitchFamily="34" charset="0"/>
            </a:endParaRPr>
          </a:p>
          <a:p>
            <a:pPr marL="457200" lvl="1" indent="0" algn="just">
              <a:buSzPct val="50000"/>
              <a:buNone/>
            </a:pPr>
            <a:r>
              <a:rPr lang="cs-CZ" dirty="0"/>
              <a:t>nadměrným zařazováním romských žáků do škol pro lehce mentálně postižené došlo k porušení práva stěžovatelů, 18 romských žáků, na rovný přístup ke vzdělání</a:t>
            </a:r>
            <a:endParaRPr lang="cs-CZ" sz="1800" dirty="0">
              <a:solidFill>
                <a:schemeClr val="tx1">
                  <a:lumMod val="65000"/>
                  <a:lumOff val="35000"/>
                </a:schemeClr>
              </a:solidFill>
              <a:latin typeface="PP Right Grotesk Medium" panose="00000600000000000000" pitchFamily="50" charset="-18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1400" dirty="0">
              <a:latin typeface="PP Right Grotesk Medium" panose="00000600000000000000" pitchFamily="50" charset="-18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1400" dirty="0">
              <a:latin typeface="PP Right Grotesk Medium" panose="00000600000000000000" pitchFamily="50" charset="-18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1400" dirty="0">
              <a:latin typeface="PP Right Grotesk Medium" panose="00000600000000000000" pitchFamily="50" charset="-18"/>
              <a:cs typeface="Arial" panose="020B0604020202020204" pitchFamily="34" charset="0"/>
            </a:endParaRPr>
          </a:p>
          <a:p>
            <a:pPr lvl="1" algn="just">
              <a:buSzPct val="50000"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</a:pP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Porušení článku 14 ve spojení s čl. 2 Protokolu č. 1 Evropské úmluvy o lidských právech (zákaz diskriminace, právo na vzdělání)</a:t>
            </a:r>
          </a:p>
          <a:p>
            <a:pPr lvl="1" algn="just">
              <a:buSzPct val="50000"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</a:pP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>
              <a:buSzPct val="50000"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</a:pPr>
            <a:endParaRPr lang="cs-CZ" sz="2200" b="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1" indent="0" algn="just">
              <a:buSzPct val="50000"/>
              <a:buNone/>
            </a:pPr>
            <a:endParaRPr lang="cs-CZ" sz="1800" dirty="0">
              <a:latin typeface="PP Right Grotesk Medium" panose="00000600000000000000" pitchFamily="50" charset="-18"/>
              <a:cs typeface="Arial" panose="020B0604020202020204" pitchFamily="34" charset="0"/>
            </a:endParaRP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EF963F4-4D7E-0454-6C4B-D1743E00000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040161" y="634021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CZ"/>
            </a:defPPr>
            <a:lvl1pPr marL="0" algn="r" defTabSz="914400" rtl="0" eaLnBrk="1" latinLnBrk="0" hangingPunct="1">
              <a:defRPr sz="1350" kern="1200" spc="10" baseline="0">
                <a:solidFill>
                  <a:srgbClr val="00008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000" err="1">
                <a:solidFill>
                  <a:srgbClr val="1C4EFD"/>
                </a:solidFill>
                <a:latin typeface="PP Right Grotesk Medium" panose="00000600000000000000" pitchFamily="50" charset="-18"/>
              </a:rPr>
              <a:t>www.mezisoudy.cz</a:t>
            </a:r>
            <a:endParaRPr lang="cs-CZ" sz="1000">
              <a:solidFill>
                <a:srgbClr val="1C4EFD"/>
              </a:solidFill>
              <a:latin typeface="PP Right Grotesk Medium" panose="00000600000000000000" pitchFamily="50" charset="-18"/>
            </a:endParaRPr>
          </a:p>
        </p:txBody>
      </p:sp>
      <p:sp>
        <p:nvSpPr>
          <p:cNvPr id="11" name="Zástupný symbol pro číslo snímku 5">
            <a:extLst>
              <a:ext uri="{FF2B5EF4-FFF2-40B4-BE49-F238E27FC236}">
                <a16:creationId xmlns:a16="http://schemas.microsoft.com/office/drawing/2014/main" id="{C0DFCCCD-02E0-3D5F-244C-80D972A20AC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9425" y="6340215"/>
            <a:ext cx="20690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CZ"/>
            </a:defPPr>
            <a:lvl1pPr marL="0" algn="r" defTabSz="914400" rtl="0" eaLnBrk="1" latinLnBrk="0" hangingPunct="1">
              <a:defRPr sz="1350" kern="1200" spc="10" baseline="0">
                <a:solidFill>
                  <a:srgbClr val="00008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cs-CZ" sz="1000" dirty="0">
              <a:solidFill>
                <a:srgbClr val="1C4EFD"/>
              </a:solidFill>
              <a:latin typeface="PP Right Grotesk Medium" panose="00000600000000000000" pitchFamily="50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492627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311FF8-0946-AB17-AA94-49C354A75C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Nadpis 2">
            <a:extLst>
              <a:ext uri="{FF2B5EF4-FFF2-40B4-BE49-F238E27FC236}">
                <a16:creationId xmlns:a16="http://schemas.microsoft.com/office/drawing/2014/main" id="{5D1E38F5-A6F2-939C-9A2C-E7F39C25B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841834"/>
            <a:ext cx="10186530" cy="585787"/>
          </a:xfrm>
        </p:spPr>
        <p:txBody>
          <a:bodyPr>
            <a:noAutofit/>
          </a:bodyPr>
          <a:lstStyle/>
          <a:p>
            <a:r>
              <a:rPr lang="cs-CZ" sz="3600" b="1" dirty="0">
                <a:solidFill>
                  <a:srgbClr val="1C4EFD"/>
                </a:solidFill>
                <a:latin typeface="PP Right Grotesk Medium" panose="00000600000000000000" pitchFamily="50" charset="-18"/>
              </a:rPr>
              <a:t>Výkon rozsudku </a:t>
            </a:r>
            <a:r>
              <a:rPr lang="cs-CZ" sz="3600" b="1" i="1" dirty="0">
                <a:solidFill>
                  <a:srgbClr val="1C4EFD"/>
                </a:solidFill>
                <a:latin typeface="PP Right Grotesk Medium" panose="00000600000000000000" pitchFamily="50" charset="-18"/>
              </a:rPr>
              <a:t>D. H. a ostatní </a:t>
            </a:r>
            <a:r>
              <a:rPr lang="cs-CZ" sz="3600" b="1" dirty="0">
                <a:solidFill>
                  <a:srgbClr val="1C4EFD"/>
                </a:solidFill>
                <a:latin typeface="PP Right Grotesk Medium" panose="00000600000000000000" pitchFamily="50" charset="-18"/>
              </a:rPr>
              <a:t>na vnitrostátní úrovni</a:t>
            </a:r>
          </a:p>
        </p:txBody>
      </p:sp>
      <p:sp>
        <p:nvSpPr>
          <p:cNvPr id="20" name="Zástupný text 6">
            <a:extLst>
              <a:ext uri="{FF2B5EF4-FFF2-40B4-BE49-F238E27FC236}">
                <a16:creationId xmlns:a16="http://schemas.microsoft.com/office/drawing/2014/main" id="{26A568BD-6A40-C403-C367-672DE43C36B6}"/>
              </a:ext>
            </a:extLst>
          </p:cNvPr>
          <p:cNvSpPr txBox="1">
            <a:spLocks/>
          </p:cNvSpPr>
          <p:nvPr/>
        </p:nvSpPr>
        <p:spPr>
          <a:xfrm>
            <a:off x="479426" y="1290919"/>
            <a:ext cx="10766506" cy="504929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kern="1200">
                <a:solidFill>
                  <a:schemeClr val="tx1"/>
                </a:solidFill>
                <a:latin typeface="Right Grotesk Medium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Right Grotesk Medium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Right Grotesk Medium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Right Grotesk Medium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Right Grotesk Medium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latin typeface="PP Right Grotesk Medium" panose="00000600000000000000" pitchFamily="50" charset="-18"/>
              <a:cs typeface="Arial" panose="020B0604020202020204" pitchFamily="34" charset="0"/>
            </a:endParaRPr>
          </a:p>
          <a:p>
            <a:pPr lvl="1" algn="just">
              <a:buSzPct val="50000"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</a:pPr>
            <a:r>
              <a:rPr lang="cs-CZ" dirty="0">
                <a:latin typeface="PP Right Grotesk Medium" panose="00000600000000000000" pitchFamily="50" charset="-18"/>
                <a:cs typeface="Arial" panose="020B0604020202020204" pitchFamily="34" charset="0"/>
              </a:rPr>
              <a:t> </a:t>
            </a:r>
            <a:r>
              <a:rPr lang="cs-CZ" sz="2800" dirty="0">
                <a:latin typeface="PP Right Grotesk Medium" panose="00000600000000000000" pitchFamily="50" charset="-18"/>
                <a:cs typeface="Arial" panose="020B0604020202020204" pitchFamily="34" charset="0"/>
              </a:rPr>
              <a:t>Podléhá tzv. </a:t>
            </a:r>
            <a:r>
              <a:rPr lang="cs-CZ" sz="2800" b="1" dirty="0">
                <a:latin typeface="PP Right Grotesk Medium" panose="00000600000000000000" pitchFamily="50" charset="-18"/>
                <a:cs typeface="Arial" panose="020B0604020202020204" pitchFamily="34" charset="0"/>
              </a:rPr>
              <a:t>zesílenému dohledu </a:t>
            </a:r>
            <a:r>
              <a:rPr lang="cs-CZ" sz="2800" dirty="0">
                <a:latin typeface="PP Right Grotesk Medium" panose="00000600000000000000" pitchFamily="50" charset="-18"/>
                <a:cs typeface="Arial" panose="020B0604020202020204" pitchFamily="34" charset="0"/>
              </a:rPr>
              <a:t>Výboru ministrů Rady Evropy</a:t>
            </a:r>
          </a:p>
          <a:p>
            <a:pPr lvl="2" algn="just">
              <a:buSzPct val="50000"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</a:pPr>
            <a:r>
              <a:rPr lang="cs-CZ" sz="2400" dirty="0">
                <a:latin typeface="+mn-lt"/>
                <a:cs typeface="Arial" panose="020B0604020202020204" pitchFamily="34" charset="0"/>
              </a:rPr>
              <a:t>pravidelné vyhodnocování předkládaných plánů a zpráv o výkonu</a:t>
            </a:r>
          </a:p>
          <a:p>
            <a:pPr marL="914400" lvl="2" indent="0" algn="just">
              <a:buSzPct val="50000"/>
              <a:buNone/>
            </a:pPr>
            <a:endParaRPr lang="cs-CZ" sz="1200" dirty="0">
              <a:latin typeface="+mn-lt"/>
              <a:cs typeface="Arial" panose="020B0604020202020204" pitchFamily="34" charset="0"/>
            </a:endParaRPr>
          </a:p>
          <a:p>
            <a:pPr lvl="1" algn="just">
              <a:buSzPct val="50000"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</a:pPr>
            <a:r>
              <a:rPr lang="cs-CZ" sz="2800" dirty="0">
                <a:latin typeface="+mn-lt"/>
                <a:cs typeface="Arial" panose="020B0604020202020204" pitchFamily="34" charset="0"/>
              </a:rPr>
              <a:t>Cíl:</a:t>
            </a:r>
          </a:p>
          <a:p>
            <a:pPr marL="985838" lvl="2" indent="88900" algn="just">
              <a:buSzPct val="50000"/>
              <a:buNone/>
            </a:pPr>
            <a:r>
              <a:rPr lang="cs-CZ" sz="2400" dirty="0">
                <a:latin typeface="+mn-lt"/>
                <a:cs typeface="Arial" panose="020B0604020202020204" pitchFamily="34" charset="0"/>
              </a:rPr>
              <a:t>1) Snížit zastoupení romských žáků ve školách a třídách dle § 16 odst. 9</a:t>
            </a:r>
            <a:br>
              <a:rPr lang="cs-CZ" sz="2400" dirty="0">
                <a:latin typeface="+mn-lt"/>
                <a:cs typeface="Arial" panose="020B0604020202020204" pitchFamily="34" charset="0"/>
              </a:rPr>
            </a:br>
            <a:r>
              <a:rPr lang="cs-CZ" sz="2400" dirty="0">
                <a:latin typeface="+mn-lt"/>
                <a:cs typeface="Arial" panose="020B0604020202020204" pitchFamily="34" charset="0"/>
              </a:rPr>
              <a:t>       školského zákona</a:t>
            </a:r>
          </a:p>
          <a:p>
            <a:pPr marL="985838" lvl="2" indent="88900" algn="just">
              <a:buSzPct val="50000"/>
              <a:buNone/>
            </a:pPr>
            <a:r>
              <a:rPr lang="cs-CZ" sz="2400" dirty="0">
                <a:latin typeface="+mn-lt"/>
                <a:cs typeface="Arial" panose="020B0604020202020204" pitchFamily="34" charset="0"/>
              </a:rPr>
              <a:t>2)  Snížit počet romských dětí v etnicky segregovaných běžných školách</a:t>
            </a:r>
          </a:p>
          <a:p>
            <a:pPr marL="985838" lvl="2" indent="88900" algn="just">
              <a:buSzPct val="50000"/>
              <a:buNone/>
            </a:pPr>
            <a:endParaRPr lang="cs-CZ" sz="1400" dirty="0">
              <a:latin typeface="+mn-lt"/>
              <a:cs typeface="Arial" panose="020B0604020202020204" pitchFamily="34" charset="0"/>
            </a:endParaRPr>
          </a:p>
          <a:p>
            <a:pPr lvl="1" algn="just">
              <a:buSzPct val="50000"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</a:pPr>
            <a:r>
              <a:rPr lang="cs-CZ" sz="2800" dirty="0">
                <a:latin typeface="+mn-lt"/>
                <a:cs typeface="Arial" panose="020B0604020202020204" pitchFamily="34" charset="0"/>
              </a:rPr>
              <a:t>Nezlepšující se situace </a:t>
            </a:r>
            <a:r>
              <a:rPr lang="cs-CZ" sz="2800" b="1" dirty="0">
                <a:latin typeface="PP Right Grotesk Medium" panose="00000600000000000000" pitchFamily="50" charset="-18"/>
                <a:cs typeface="Arial" panose="020B0604020202020204" pitchFamily="34" charset="0"/>
              </a:rPr>
              <a:t>–</a:t>
            </a:r>
            <a:r>
              <a:rPr lang="cs-CZ" sz="2800" dirty="0">
                <a:latin typeface="+mn-lt"/>
                <a:cs typeface="Arial" panose="020B0604020202020204" pitchFamily="34" charset="0"/>
              </a:rPr>
              <a:t> </a:t>
            </a:r>
            <a:r>
              <a:rPr lang="cs-CZ" sz="2800" b="1" dirty="0">
                <a:latin typeface="PP Right Grotesk Medium" panose="00000600000000000000" pitchFamily="50" charset="-18"/>
                <a:cs typeface="Arial" panose="020B0604020202020204" pitchFamily="34" charset="0"/>
                <a:hlinkClick r:id="rId4"/>
              </a:rPr>
              <a:t>výzva</a:t>
            </a:r>
            <a:r>
              <a:rPr lang="cs-CZ" sz="2800" b="1" dirty="0">
                <a:latin typeface="PP Right Grotesk Medium" panose="00000600000000000000" pitchFamily="50" charset="-18"/>
                <a:cs typeface="Arial" panose="020B0604020202020204" pitchFamily="34" charset="0"/>
              </a:rPr>
              <a:t> Výboru ministrů v roce 2020 – 		 odpověď ČR?</a:t>
            </a:r>
          </a:p>
          <a:p>
            <a:pPr lvl="2" algn="just">
              <a:buSzPct val="50000"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</a:pPr>
            <a:r>
              <a:rPr lang="cs-CZ" sz="2400" dirty="0"/>
              <a:t>Analýza </a:t>
            </a:r>
            <a:r>
              <a:rPr lang="cs-CZ" sz="2400" dirty="0">
                <a:latin typeface="PP Right Grotesk Medium" panose="00000600000000000000" pitchFamily="50" charset="-18"/>
                <a:cs typeface="Arial" panose="020B0604020202020204" pitchFamily="34" charset="0"/>
              </a:rPr>
              <a:t>situace – Expertní fórum + výzkum PAQ </a:t>
            </a:r>
            <a:r>
              <a:rPr lang="cs-CZ" sz="2400" dirty="0" err="1">
                <a:latin typeface="PP Right Grotesk Medium" panose="00000600000000000000" pitchFamily="50" charset="-18"/>
                <a:cs typeface="Arial" panose="020B0604020202020204" pitchFamily="34" charset="0"/>
              </a:rPr>
              <a:t>Research</a:t>
            </a:r>
            <a:r>
              <a:rPr lang="cs-CZ" sz="2400" dirty="0">
                <a:latin typeface="PP Right Grotesk Medium" panose="00000600000000000000" pitchFamily="50" charset="-18"/>
                <a:cs typeface="Arial" panose="020B0604020202020204" pitchFamily="34" charset="0"/>
              </a:rPr>
              <a:t> a STEM</a:t>
            </a:r>
          </a:p>
          <a:p>
            <a:pPr lvl="2" algn="just">
              <a:buSzPct val="50000"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</a:pPr>
            <a:r>
              <a:rPr lang="cs-CZ" sz="2400" dirty="0">
                <a:latin typeface="PP Right Grotesk Medium" panose="00000600000000000000" pitchFamily="50" charset="-18"/>
                <a:cs typeface="Arial" panose="020B0604020202020204" pitchFamily="34" charset="0"/>
              </a:rPr>
              <a:t>Návrh nových opatření – </a:t>
            </a:r>
            <a:r>
              <a:rPr lang="cs-CZ" sz="2400" b="1" dirty="0">
                <a:latin typeface="PP Right Grotesk Medium" panose="00000600000000000000" pitchFamily="50" charset="-18"/>
                <a:cs typeface="Arial" panose="020B0604020202020204" pitchFamily="34" charset="0"/>
              </a:rPr>
              <a:t>nový Akční plán z roku 2023</a:t>
            </a:r>
            <a:endParaRPr lang="cs-CZ" sz="2400" b="1" dirty="0">
              <a:latin typeface="+mn-lt"/>
              <a:cs typeface="Arial" panose="020B0604020202020204" pitchFamily="34" charset="0"/>
            </a:endParaRPr>
          </a:p>
          <a:p>
            <a:pPr lvl="1" algn="just">
              <a:buSzPct val="50000"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</a:pPr>
            <a:endParaRPr lang="cs-CZ" sz="2800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FC2AA12-C4F2-86D3-74E8-F74218F10BE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040161" y="634021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CZ"/>
            </a:defPPr>
            <a:lvl1pPr marL="0" algn="r" defTabSz="914400" rtl="0" eaLnBrk="1" latinLnBrk="0" hangingPunct="1">
              <a:defRPr sz="1350" kern="1200" spc="10" baseline="0">
                <a:solidFill>
                  <a:srgbClr val="00008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000" err="1">
                <a:solidFill>
                  <a:srgbClr val="1C4EFD"/>
                </a:solidFill>
                <a:latin typeface="PP Right Grotesk Medium" panose="00000600000000000000" pitchFamily="50" charset="-18"/>
              </a:rPr>
              <a:t>www.mezisoudy.cz</a:t>
            </a:r>
            <a:endParaRPr lang="cs-CZ" sz="1000">
              <a:solidFill>
                <a:srgbClr val="1C4EFD"/>
              </a:solidFill>
              <a:latin typeface="PP Right Grotesk Medium" panose="00000600000000000000" pitchFamily="50" charset="-18"/>
            </a:endParaRPr>
          </a:p>
        </p:txBody>
      </p:sp>
      <p:sp>
        <p:nvSpPr>
          <p:cNvPr id="11" name="Zástupný symbol pro číslo snímku 5">
            <a:extLst>
              <a:ext uri="{FF2B5EF4-FFF2-40B4-BE49-F238E27FC236}">
                <a16:creationId xmlns:a16="http://schemas.microsoft.com/office/drawing/2014/main" id="{946545C5-8FEA-CF9F-8FCC-D95F42705A9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9425" y="6340215"/>
            <a:ext cx="20690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CZ"/>
            </a:defPPr>
            <a:lvl1pPr marL="0" algn="r" defTabSz="914400" rtl="0" eaLnBrk="1" latinLnBrk="0" hangingPunct="1">
              <a:defRPr sz="1350" kern="1200" spc="10" baseline="0">
                <a:solidFill>
                  <a:srgbClr val="00008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cs-CZ" sz="1000" dirty="0">
              <a:solidFill>
                <a:srgbClr val="1C4EFD"/>
              </a:solidFill>
              <a:latin typeface="PP Right Grotesk Medium" panose="00000600000000000000" pitchFamily="50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0117039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153204-B8AB-45BA-8C55-E60E0FB915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Nadpis 2">
            <a:extLst>
              <a:ext uri="{FF2B5EF4-FFF2-40B4-BE49-F238E27FC236}">
                <a16:creationId xmlns:a16="http://schemas.microsoft.com/office/drawing/2014/main" id="{A4947E86-4DD9-9E32-2A7B-6785D0F7A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841834"/>
            <a:ext cx="10186530" cy="585787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1C4EFD"/>
                </a:solidFill>
                <a:latin typeface="PP Right Grotesk Medium" panose="00000600000000000000" pitchFamily="50" charset="-18"/>
              </a:rPr>
              <a:t>Akční plán výkonu rozsudku z prosince 2023</a:t>
            </a:r>
          </a:p>
        </p:txBody>
      </p:sp>
      <p:sp>
        <p:nvSpPr>
          <p:cNvPr id="20" name="Zástupný text 6">
            <a:extLst>
              <a:ext uri="{FF2B5EF4-FFF2-40B4-BE49-F238E27FC236}">
                <a16:creationId xmlns:a16="http://schemas.microsoft.com/office/drawing/2014/main" id="{047BBAC4-678B-6373-1C02-C99842935845}"/>
              </a:ext>
            </a:extLst>
          </p:cNvPr>
          <p:cNvSpPr txBox="1">
            <a:spLocks/>
          </p:cNvSpPr>
          <p:nvPr/>
        </p:nvSpPr>
        <p:spPr>
          <a:xfrm>
            <a:off x="479426" y="1562099"/>
            <a:ext cx="10186528" cy="477811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kern="1200">
                <a:solidFill>
                  <a:schemeClr val="tx1"/>
                </a:solidFill>
                <a:latin typeface="Right Grotesk Medium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Right Grotesk Medium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Right Grotesk Medium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Right Grotesk Medium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Right Grotesk Medium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dirty="0">
                <a:latin typeface="PP Right Grotesk Medium" panose="00000600000000000000" pitchFamily="50" charset="-18"/>
                <a:cs typeface="Arial" panose="020B0604020202020204" pitchFamily="34" charset="0"/>
              </a:rPr>
              <a:t>Tři pilíře:</a:t>
            </a:r>
            <a:endParaRPr lang="cs-CZ" sz="1400" dirty="0">
              <a:latin typeface="PP Right Grotesk Medium" panose="00000600000000000000" pitchFamily="50" charset="-18"/>
              <a:cs typeface="Arial" panose="020B0604020202020204" pitchFamily="34" charset="0"/>
            </a:endParaRPr>
          </a:p>
          <a:p>
            <a:pPr lvl="1" algn="just">
              <a:buSzPct val="50000"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</a:pPr>
            <a:r>
              <a:rPr lang="cs-CZ" sz="2800" b="1" dirty="0">
                <a:latin typeface="PP Right Grotesk Medium" panose="00000600000000000000" pitchFamily="50" charset="-18"/>
                <a:cs typeface="Arial" panose="020B0604020202020204" pitchFamily="34" charset="0"/>
              </a:rPr>
              <a:t>Reforma poradenského systému</a:t>
            </a:r>
          </a:p>
          <a:p>
            <a:pPr lvl="2" algn="just">
              <a:buSzPct val="50000"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Cíl: Zvýšení kvality a efektivity činností školských poradenských zařízení s cílem přiblížit podíl romských žáků diagnostikovaných LMP na úroveň běžné populace</a:t>
            </a:r>
          </a:p>
          <a:p>
            <a:pPr lvl="1" algn="just">
              <a:buSzPct val="50000"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</a:pPr>
            <a:r>
              <a:rPr lang="cs-CZ" sz="2800" b="1" dirty="0">
                <a:latin typeface="PP Right Grotesk Medium" panose="00000600000000000000" pitchFamily="50" charset="-18"/>
                <a:cs typeface="Arial" panose="020B0604020202020204" pitchFamily="34" charset="0"/>
              </a:rPr>
              <a:t>Podpora škol</a:t>
            </a:r>
          </a:p>
          <a:p>
            <a:pPr lvl="2" algn="just">
              <a:buSzPct val="50000"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</a:pP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Cíl: Snížení závislosti výsledků žáků na socioekonomickém statusu rodiny a podpora škol k připravenosti na žáky vyžadující větší podporu skrze indexové financování aj.</a:t>
            </a:r>
          </a:p>
          <a:p>
            <a:pPr lvl="1" algn="just">
              <a:buSzPct val="50000"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</a:pPr>
            <a:r>
              <a:rPr lang="cs-CZ" sz="2800" b="1" dirty="0">
                <a:latin typeface="Calibri" panose="020F0502020204030204" pitchFamily="34" charset="0"/>
                <a:cs typeface="Calibri" panose="020F0502020204030204" pitchFamily="34" charset="0"/>
              </a:rPr>
              <a:t>Podpora </a:t>
            </a:r>
            <a:r>
              <a:rPr lang="cs-CZ" sz="2800" b="1" dirty="0">
                <a:latin typeface="PP Right Grotesk Medium" panose="00000600000000000000" pitchFamily="50" charset="-18"/>
                <a:cs typeface="Arial" panose="020B0604020202020204" pitchFamily="34" charset="0"/>
              </a:rPr>
              <a:t>etnické desegregace</a:t>
            </a:r>
          </a:p>
          <a:p>
            <a:pPr lvl="2" algn="just">
              <a:buSzPct val="50000"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</a:pP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Cíl: Snížení počtu romských dětí v etnicky segregovaných školách skrze prosazování desegregace ze strany MŠMT, ČŠI a NPI skrze case management desegregace</a:t>
            </a:r>
          </a:p>
          <a:p>
            <a:pPr marL="914400" lvl="2" indent="0" algn="just">
              <a:buSzPct val="50000"/>
              <a:buNone/>
            </a:pP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SzPct val="50000"/>
              <a:buNone/>
            </a:pPr>
            <a:r>
              <a:rPr lang="cs-CZ" dirty="0">
                <a:latin typeface="PP Right Grotesk Medium" panose="00000600000000000000" pitchFamily="50" charset="-18"/>
                <a:cs typeface="Arial" panose="020B0604020202020204" pitchFamily="34" charset="0"/>
              </a:rPr>
              <a:t>Čtvrtý pilíř: </a:t>
            </a:r>
            <a:r>
              <a:rPr lang="cs-CZ" b="1" dirty="0">
                <a:latin typeface="PP Right Grotesk Medium" panose="00000600000000000000" pitchFamily="50" charset="-18"/>
                <a:cs typeface="Arial" panose="020B0604020202020204" pitchFamily="34" charset="0"/>
              </a:rPr>
              <a:t>Podpora předškolního vzdělávání </a:t>
            </a:r>
            <a:r>
              <a:rPr lang="cs-CZ" dirty="0">
                <a:latin typeface="PP Right Grotesk Medium" panose="00000600000000000000" pitchFamily="50" charset="-18"/>
                <a:cs typeface="Arial" panose="020B0604020202020204" pitchFamily="34" charset="0"/>
              </a:rPr>
              <a:t>(Akční plán říjen 2025)</a:t>
            </a:r>
            <a:endParaRPr lang="cs-CZ" sz="1800" dirty="0">
              <a:latin typeface="PP Right Grotesk Medium" panose="00000600000000000000" pitchFamily="50" charset="-18"/>
              <a:cs typeface="Arial" panose="020B0604020202020204" pitchFamily="34" charset="0"/>
            </a:endParaRP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EF6B6E4-A6C5-F2B8-99BA-361FD3549C5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040161" y="634021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CZ"/>
            </a:defPPr>
            <a:lvl1pPr marL="0" algn="r" defTabSz="914400" rtl="0" eaLnBrk="1" latinLnBrk="0" hangingPunct="1">
              <a:defRPr sz="1350" kern="1200" spc="10" baseline="0">
                <a:solidFill>
                  <a:srgbClr val="00008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000" err="1">
                <a:solidFill>
                  <a:srgbClr val="1C4EFD"/>
                </a:solidFill>
                <a:latin typeface="PP Right Grotesk Medium" panose="00000600000000000000" pitchFamily="50" charset="-18"/>
              </a:rPr>
              <a:t>www.mezisoudy.cz</a:t>
            </a:r>
            <a:endParaRPr lang="cs-CZ" sz="1000">
              <a:solidFill>
                <a:srgbClr val="1C4EFD"/>
              </a:solidFill>
              <a:latin typeface="PP Right Grotesk Medium" panose="00000600000000000000" pitchFamily="50" charset="-18"/>
            </a:endParaRPr>
          </a:p>
        </p:txBody>
      </p:sp>
      <p:sp>
        <p:nvSpPr>
          <p:cNvPr id="11" name="Zástupný symbol pro číslo snímku 5">
            <a:extLst>
              <a:ext uri="{FF2B5EF4-FFF2-40B4-BE49-F238E27FC236}">
                <a16:creationId xmlns:a16="http://schemas.microsoft.com/office/drawing/2014/main" id="{D4FBA89B-877A-30C2-B317-629E4B72AAA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9425" y="6340215"/>
            <a:ext cx="20690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CZ"/>
            </a:defPPr>
            <a:lvl1pPr marL="0" algn="r" defTabSz="914400" rtl="0" eaLnBrk="1" latinLnBrk="0" hangingPunct="1">
              <a:defRPr sz="1350" kern="1200" spc="10" baseline="0">
                <a:solidFill>
                  <a:srgbClr val="00008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cs-CZ" sz="1000" dirty="0">
              <a:solidFill>
                <a:srgbClr val="1C4EFD"/>
              </a:solidFill>
              <a:latin typeface="PP Right Grotesk Medium" panose="00000600000000000000" pitchFamily="50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1962623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D70D50-3C1E-9E63-B99E-63C9FB4189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Nadpis 2">
            <a:extLst>
              <a:ext uri="{FF2B5EF4-FFF2-40B4-BE49-F238E27FC236}">
                <a16:creationId xmlns:a16="http://schemas.microsoft.com/office/drawing/2014/main" id="{5662992C-FAD1-3630-7F8B-CA5D245D1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841834"/>
            <a:ext cx="10186530" cy="585787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1C4EFD"/>
                </a:solidFill>
                <a:latin typeface="PP Right Grotesk Medium" panose="00000600000000000000" pitchFamily="50" charset="-18"/>
              </a:rPr>
              <a:t>Další kroky</a:t>
            </a:r>
          </a:p>
        </p:txBody>
      </p:sp>
      <p:sp>
        <p:nvSpPr>
          <p:cNvPr id="20" name="Zástupný text 6">
            <a:extLst>
              <a:ext uri="{FF2B5EF4-FFF2-40B4-BE49-F238E27FC236}">
                <a16:creationId xmlns:a16="http://schemas.microsoft.com/office/drawing/2014/main" id="{04198FD3-87EC-53BE-9307-B5F7085DE784}"/>
              </a:ext>
            </a:extLst>
          </p:cNvPr>
          <p:cNvSpPr txBox="1">
            <a:spLocks/>
          </p:cNvSpPr>
          <p:nvPr/>
        </p:nvSpPr>
        <p:spPr>
          <a:xfrm>
            <a:off x="479426" y="1562099"/>
            <a:ext cx="11156762" cy="477811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kern="1200">
                <a:solidFill>
                  <a:schemeClr val="tx1"/>
                </a:solidFill>
                <a:latin typeface="Right Grotesk Medium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Right Grotesk Medium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Right Grotesk Medium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Right Grotesk Medium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Right Grotesk Medium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b="1" dirty="0">
                <a:latin typeface="PP Right Grotesk Medium" panose="00000600000000000000" pitchFamily="50" charset="-18"/>
                <a:cs typeface="Arial" panose="020B0604020202020204" pitchFamily="34" charset="0"/>
              </a:rPr>
              <a:t>Předložení zprávy o výkonu rozsudku Výboru ministrů RE v prosinci 2025</a:t>
            </a:r>
            <a:r>
              <a:rPr lang="cs-CZ" dirty="0">
                <a:latin typeface="PP Right Grotesk Medium" panose="00000600000000000000" pitchFamily="50" charset="-18"/>
                <a:cs typeface="Arial" panose="020B0604020202020204" pitchFamily="34" charset="0"/>
              </a:rPr>
              <a:t>:</a:t>
            </a:r>
            <a:endParaRPr lang="cs-CZ" sz="1400" dirty="0">
              <a:latin typeface="PP Right Grotesk Medium" panose="00000600000000000000" pitchFamily="50" charset="-18"/>
              <a:cs typeface="Arial" panose="020B0604020202020204" pitchFamily="34" charset="0"/>
            </a:endParaRPr>
          </a:p>
          <a:p>
            <a:pPr lvl="1" algn="just">
              <a:buSzPct val="50000"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</a:pPr>
            <a:r>
              <a:rPr lang="cs-CZ" sz="2800" dirty="0">
                <a:latin typeface="PP Right Grotesk Medium" panose="00000600000000000000" pitchFamily="50" charset="-18"/>
                <a:cs typeface="Arial" panose="020B0604020202020204" pitchFamily="34" charset="0"/>
              </a:rPr>
              <a:t>Vyhodnocení postupu a definování potřebných dalších kroků </a:t>
            </a:r>
          </a:p>
          <a:p>
            <a:pPr lvl="1" algn="just">
              <a:buSzPct val="50000"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</a:pPr>
            <a:endParaRPr lang="cs-CZ" sz="2800" dirty="0">
              <a:latin typeface="PP Right Grotesk Medium" panose="00000600000000000000" pitchFamily="50" charset="-18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b="1" dirty="0">
                <a:latin typeface="PP Right Grotesk Medium" panose="00000600000000000000" pitchFamily="50" charset="-18"/>
                <a:cs typeface="Arial" panose="020B0604020202020204" pitchFamily="34" charset="0"/>
              </a:rPr>
              <a:t>Souvislosti s řízením o porušení unijního práva č. 2014/2174</a:t>
            </a:r>
            <a:r>
              <a:rPr lang="cs-CZ" dirty="0">
                <a:latin typeface="PP Right Grotesk Medium" panose="00000600000000000000" pitchFamily="50" charset="-18"/>
                <a:cs typeface="Arial" panose="020B0604020202020204" pitchFamily="34" charset="0"/>
              </a:rPr>
              <a:t>:</a:t>
            </a:r>
            <a:endParaRPr lang="cs-CZ" sz="1400" dirty="0">
              <a:latin typeface="PP Right Grotesk Medium" panose="00000600000000000000" pitchFamily="50" charset="-18"/>
              <a:cs typeface="Arial" panose="020B0604020202020204" pitchFamily="34" charset="0"/>
            </a:endParaRPr>
          </a:p>
          <a:p>
            <a:pPr lvl="1" algn="just">
              <a:buSzPct val="50000"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</a:pPr>
            <a:r>
              <a:rPr lang="cs-CZ" dirty="0">
                <a:latin typeface="PP Right Grotesk Medium" panose="00000600000000000000" pitchFamily="50" charset="-18"/>
                <a:cs typeface="Arial" panose="020B0604020202020204" pitchFamily="34" charset="0"/>
              </a:rPr>
              <a:t>V roce 2024 EK vydala vůči ČR tzv. </a:t>
            </a:r>
            <a:r>
              <a:rPr lang="cs-CZ" dirty="0">
                <a:latin typeface="PP Right Grotesk Medium" panose="00000600000000000000" pitchFamily="50" charset="-18"/>
                <a:cs typeface="Arial" panose="020B0604020202020204" pitchFamily="34" charset="0"/>
                <a:hlinkClick r:id="rId4"/>
              </a:rPr>
              <a:t>dodatečné formální upozornění</a:t>
            </a:r>
            <a:endParaRPr lang="cs-CZ" dirty="0">
              <a:latin typeface="PP Right Grotesk Medium" panose="00000600000000000000" pitchFamily="50" charset="-18"/>
              <a:cs typeface="Arial" panose="020B0604020202020204" pitchFamily="34" charset="0"/>
            </a:endParaRPr>
          </a:p>
          <a:p>
            <a:pPr lvl="1" algn="just">
              <a:buSzPct val="50000"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</a:pPr>
            <a:r>
              <a:rPr lang="cs-CZ" dirty="0">
                <a:latin typeface="PP Right Grotesk Medium" panose="00000600000000000000" pitchFamily="50" charset="-18"/>
                <a:cs typeface="Arial" panose="020B0604020202020204" pitchFamily="34" charset="0"/>
              </a:rPr>
              <a:t>Hrozba finanční sankce v případě podání žaloby</a:t>
            </a:r>
            <a:endParaRPr lang="cs-CZ" dirty="0">
              <a:cs typeface="Arial" panose="020B0604020202020204" pitchFamily="34" charset="0"/>
            </a:endParaRPr>
          </a:p>
          <a:p>
            <a:pPr lvl="2" algn="just">
              <a:buSzPct val="50000"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</a:pPr>
            <a:r>
              <a:rPr lang="cs-CZ" dirty="0">
                <a:cs typeface="Arial" panose="020B0604020202020204" pitchFamily="34" charset="0"/>
              </a:rPr>
              <a:t> Jednorázová paušální částka v řádech desítek milionů EUR</a:t>
            </a:r>
          </a:p>
          <a:p>
            <a:pPr lvl="2" algn="just">
              <a:buSzPct val="50000"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</a:pPr>
            <a:r>
              <a:rPr lang="cs-CZ" dirty="0">
                <a:cs typeface="Arial" panose="020B0604020202020204" pitchFamily="34" charset="0"/>
              </a:rPr>
              <a:t> Opakující se penále v řádech desítek milionů EUR za každé další pololetí</a:t>
            </a:r>
            <a:endParaRPr lang="cs-CZ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>
              <a:buSzPct val="50000"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</a:pPr>
            <a:r>
              <a:rPr lang="cs-CZ" dirty="0">
                <a:latin typeface="PP Right Grotesk Medium" panose="00000600000000000000" pitchFamily="50" charset="-18"/>
                <a:cs typeface="Arial" panose="020B0604020202020204" pitchFamily="34" charset="0"/>
              </a:rPr>
              <a:t>Reálnost hrozby – řízení proti Slovensku C-799/23</a:t>
            </a:r>
          </a:p>
          <a:p>
            <a:pPr lvl="2" algn="just">
              <a:buSzPct val="50000"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</a:pP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 Stanovisko generální advokátky </a:t>
            </a:r>
            <a:r>
              <a:rPr lang="cs-CZ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Ćapeta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 z 1. srpna 2025</a:t>
            </a:r>
          </a:p>
          <a:p>
            <a:pPr lvl="1" algn="just">
              <a:buSzPct val="50000"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</a:pPr>
            <a:r>
              <a:rPr lang="cs-CZ" dirty="0">
                <a:latin typeface="PP Right Grotesk Medium" panose="00000600000000000000" pitchFamily="50" charset="-18"/>
                <a:cs typeface="Arial" panose="020B0604020202020204" pitchFamily="34" charset="0"/>
              </a:rPr>
              <a:t>Aktuálně – informování EK o prováděných krocích s cílem oddálení žaloby</a:t>
            </a:r>
            <a:endParaRPr lang="cs-CZ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80594D1-D832-1333-4B39-6F1FCEE3895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040161" y="634021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CZ"/>
            </a:defPPr>
            <a:lvl1pPr marL="0" algn="r" defTabSz="914400" rtl="0" eaLnBrk="1" latinLnBrk="0" hangingPunct="1">
              <a:defRPr sz="1350" kern="1200" spc="10" baseline="0">
                <a:solidFill>
                  <a:srgbClr val="00008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000" err="1">
                <a:solidFill>
                  <a:srgbClr val="1C4EFD"/>
                </a:solidFill>
                <a:latin typeface="PP Right Grotesk Medium" panose="00000600000000000000" pitchFamily="50" charset="-18"/>
              </a:rPr>
              <a:t>www.mezisoudy.cz</a:t>
            </a:r>
            <a:endParaRPr lang="cs-CZ" sz="1000">
              <a:solidFill>
                <a:srgbClr val="1C4EFD"/>
              </a:solidFill>
              <a:latin typeface="PP Right Grotesk Medium" panose="00000600000000000000" pitchFamily="50" charset="-18"/>
            </a:endParaRPr>
          </a:p>
        </p:txBody>
      </p:sp>
      <p:sp>
        <p:nvSpPr>
          <p:cNvPr id="11" name="Zástupný symbol pro číslo snímku 5">
            <a:extLst>
              <a:ext uri="{FF2B5EF4-FFF2-40B4-BE49-F238E27FC236}">
                <a16:creationId xmlns:a16="http://schemas.microsoft.com/office/drawing/2014/main" id="{BC39267B-59B2-DB9E-8A1D-63CD493BAFD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9425" y="6340215"/>
            <a:ext cx="20690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CZ"/>
            </a:defPPr>
            <a:lvl1pPr marL="0" algn="r" defTabSz="914400" rtl="0" eaLnBrk="1" latinLnBrk="0" hangingPunct="1">
              <a:defRPr sz="1350" kern="1200" spc="10" baseline="0">
                <a:solidFill>
                  <a:srgbClr val="00008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cs-CZ" sz="1000" dirty="0">
              <a:solidFill>
                <a:srgbClr val="1C4EFD"/>
              </a:solidFill>
              <a:latin typeface="PP Right Grotesk Medium" panose="00000600000000000000" pitchFamily="50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923811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8CD06C-C81E-F1E2-B2AC-1333243B83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Nadpis 2">
            <a:extLst>
              <a:ext uri="{FF2B5EF4-FFF2-40B4-BE49-F238E27FC236}">
                <a16:creationId xmlns:a16="http://schemas.microsoft.com/office/drawing/2014/main" id="{EC484FA7-570E-7811-9794-37AFC3386B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841834"/>
            <a:ext cx="10186530" cy="585787"/>
          </a:xfrm>
        </p:spPr>
        <p:txBody>
          <a:bodyPr>
            <a:normAutofit fontScale="90000"/>
          </a:bodyPr>
          <a:lstStyle/>
          <a:p>
            <a:r>
              <a:rPr lang="cs-CZ" dirty="0">
                <a:solidFill>
                  <a:srgbClr val="1C4EFD"/>
                </a:solidFill>
                <a:latin typeface="PP Right Grotesk Medium" panose="00000600000000000000" pitchFamily="50" charset="-18"/>
              </a:rPr>
              <a:t>Další zdroje</a:t>
            </a:r>
          </a:p>
        </p:txBody>
      </p:sp>
      <p:sp>
        <p:nvSpPr>
          <p:cNvPr id="20" name="Zástupný text 6">
            <a:extLst>
              <a:ext uri="{FF2B5EF4-FFF2-40B4-BE49-F238E27FC236}">
                <a16:creationId xmlns:a16="http://schemas.microsoft.com/office/drawing/2014/main" id="{3AFA2425-39A2-9C6E-DD64-6C851D343A38}"/>
              </a:ext>
            </a:extLst>
          </p:cNvPr>
          <p:cNvSpPr txBox="1">
            <a:spLocks/>
          </p:cNvSpPr>
          <p:nvPr/>
        </p:nvSpPr>
        <p:spPr>
          <a:xfrm>
            <a:off x="479426" y="1562099"/>
            <a:ext cx="10186528" cy="488352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kern="1200">
                <a:solidFill>
                  <a:schemeClr val="tx1"/>
                </a:solidFill>
                <a:latin typeface="Right Grotesk Medium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Right Grotesk Medium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Right Grotesk Medium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Right Grotesk Medium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Right Grotesk Medium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latin typeface="PP Right Grotesk Medium" panose="00000600000000000000" pitchFamily="50" charset="-18"/>
              <a:cs typeface="Arial" panose="020B0604020202020204" pitchFamily="34" charset="0"/>
            </a:endParaRPr>
          </a:p>
          <a:p>
            <a:pPr lvl="1" algn="just">
              <a:buSzPct val="50000"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</a:pPr>
            <a:r>
              <a:rPr lang="cs-CZ" sz="2800" dirty="0">
                <a:latin typeface="PP Right Grotesk Medium" panose="00000600000000000000" pitchFamily="50" charset="-18"/>
                <a:cs typeface="Arial" panose="020B0604020202020204" pitchFamily="34" charset="0"/>
              </a:rPr>
              <a:t> Stránky </a:t>
            </a:r>
            <a:r>
              <a:rPr lang="cs-CZ" sz="2800" dirty="0">
                <a:latin typeface="PP Right Grotesk Medium" panose="00000600000000000000" pitchFamily="50" charset="-18"/>
                <a:cs typeface="Arial" panose="020B0604020202020204" pitchFamily="34" charset="0"/>
                <a:hlinkClick r:id="rId4"/>
              </a:rPr>
              <a:t>mezisoudy.cz</a:t>
            </a:r>
            <a:r>
              <a:rPr lang="cs-CZ" sz="2800" dirty="0">
                <a:latin typeface="PP Right Grotesk Medium" panose="00000600000000000000" pitchFamily="50" charset="-18"/>
                <a:cs typeface="Arial" panose="020B0604020202020204" pitchFamily="34" charset="0"/>
              </a:rPr>
              <a:t> - informace k výkonu rozsudků ESLP</a:t>
            </a:r>
          </a:p>
          <a:p>
            <a:pPr lvl="2" algn="just">
              <a:buSzPct val="50000"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</a:pPr>
            <a:r>
              <a:rPr lang="cs-CZ" sz="2400" dirty="0">
                <a:latin typeface="PP Right Grotesk Medium" panose="00000600000000000000" pitchFamily="50" charset="-18"/>
                <a:cs typeface="Arial" panose="020B0604020202020204" pitchFamily="34" charset="0"/>
              </a:rPr>
              <a:t>Včetně všech akčních plánů a vyhodnocení ze strany Rady Evropy</a:t>
            </a:r>
          </a:p>
          <a:p>
            <a:pPr marL="457200" lvl="1" indent="0" algn="just">
              <a:buSzPct val="50000"/>
              <a:buNone/>
            </a:pPr>
            <a:endParaRPr lang="cs-CZ" sz="800" dirty="0">
              <a:latin typeface="PP Right Grotesk Medium" panose="00000600000000000000" pitchFamily="50" charset="-18"/>
              <a:cs typeface="Arial" panose="020B0604020202020204" pitchFamily="34" charset="0"/>
            </a:endParaRPr>
          </a:p>
          <a:p>
            <a:pPr lvl="1" algn="just">
              <a:buSzPct val="50000"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</a:pPr>
            <a:r>
              <a:rPr lang="cs-CZ" sz="2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800" dirty="0">
                <a:latin typeface="PP Right Grotesk Medium" panose="00000600000000000000" pitchFamily="50" charset="-18"/>
                <a:cs typeface="Arial" panose="020B0604020202020204" pitchFamily="34" charset="0"/>
              </a:rPr>
              <a:t>Tematická příručka </a:t>
            </a:r>
            <a:r>
              <a:rPr lang="cs-CZ" sz="2800" i="1" dirty="0">
                <a:latin typeface="PP Right Grotesk Medium" panose="00000600000000000000" pitchFamily="50" charset="-18"/>
                <a:cs typeface="Arial" panose="020B0604020202020204" pitchFamily="34" charset="0"/>
              </a:rPr>
              <a:t>Diskriminace dětí ve vzdělávání</a:t>
            </a:r>
          </a:p>
          <a:p>
            <a:pPr lvl="1" algn="just">
              <a:buSzPct val="50000"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</a:pPr>
            <a:endParaRPr lang="cs-CZ" sz="2800" dirty="0">
              <a:latin typeface="PP Right Grotesk Medium" panose="00000600000000000000" pitchFamily="50" charset="-18"/>
              <a:cs typeface="Arial" panose="020B0604020202020204" pitchFamily="34" charset="0"/>
            </a:endParaRPr>
          </a:p>
          <a:p>
            <a:pPr marL="457200" lvl="1" indent="0" algn="just">
              <a:buSzPct val="50000"/>
              <a:buNone/>
            </a:pPr>
            <a:endParaRPr lang="cs-CZ" sz="2800" dirty="0">
              <a:latin typeface="PP Right Grotesk Medium" panose="00000600000000000000" pitchFamily="50" charset="-18"/>
              <a:cs typeface="Arial" panose="020B0604020202020204" pitchFamily="34" charset="0"/>
            </a:endParaRP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D4A5A8C-D1EA-750D-16ED-631C1C040EA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040161" y="634021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CZ"/>
            </a:defPPr>
            <a:lvl1pPr marL="0" algn="r" defTabSz="914400" rtl="0" eaLnBrk="1" latinLnBrk="0" hangingPunct="1">
              <a:defRPr sz="1350" kern="1200" spc="10" baseline="0">
                <a:solidFill>
                  <a:srgbClr val="00008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000" err="1">
                <a:solidFill>
                  <a:srgbClr val="1C4EFD"/>
                </a:solidFill>
                <a:latin typeface="PP Right Grotesk Medium" panose="00000600000000000000" pitchFamily="50" charset="-18"/>
              </a:rPr>
              <a:t>www.mezisoudy.cz</a:t>
            </a:r>
            <a:endParaRPr lang="cs-CZ" sz="1000">
              <a:solidFill>
                <a:srgbClr val="1C4EFD"/>
              </a:solidFill>
              <a:latin typeface="PP Right Grotesk Medium" panose="00000600000000000000" pitchFamily="50" charset="-18"/>
            </a:endParaRPr>
          </a:p>
        </p:txBody>
      </p:sp>
      <p:sp>
        <p:nvSpPr>
          <p:cNvPr id="11" name="Zástupný symbol pro číslo snímku 5">
            <a:extLst>
              <a:ext uri="{FF2B5EF4-FFF2-40B4-BE49-F238E27FC236}">
                <a16:creationId xmlns:a16="http://schemas.microsoft.com/office/drawing/2014/main" id="{28893941-05B2-9B15-9497-FC1B6BAB631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9425" y="6340215"/>
            <a:ext cx="20690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CZ"/>
            </a:defPPr>
            <a:lvl1pPr marL="0" algn="r" defTabSz="914400" rtl="0" eaLnBrk="1" latinLnBrk="0" hangingPunct="1">
              <a:defRPr sz="1350" kern="1200" spc="10" baseline="0">
                <a:solidFill>
                  <a:srgbClr val="00008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cs-CZ" sz="1000" dirty="0">
              <a:solidFill>
                <a:srgbClr val="1C4EFD"/>
              </a:solidFill>
              <a:latin typeface="PP Right Grotesk Medium" panose="00000600000000000000" pitchFamily="50" charset="-18"/>
            </a:endParaRPr>
          </a:p>
        </p:txBody>
      </p:sp>
      <p:pic>
        <p:nvPicPr>
          <p:cNvPr id="3" name="Obrázek 2" descr="Obsah obrázku text, snímek obrazovky, Písmo, číslo&#10;&#10;Obsah vygenerovaný umělou inteligencí může být nesprávný.">
            <a:extLst>
              <a:ext uri="{FF2B5EF4-FFF2-40B4-BE49-F238E27FC236}">
                <a16:creationId xmlns:a16="http://schemas.microsoft.com/office/drawing/2014/main" id="{493FCE96-57ED-1089-0D6B-C6FA0FE75B2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48489" y="3429000"/>
            <a:ext cx="2819500" cy="2598238"/>
          </a:xfrm>
          <a:prstGeom prst="rect">
            <a:avLst/>
          </a:prstGeom>
        </p:spPr>
      </p:pic>
      <p:pic>
        <p:nvPicPr>
          <p:cNvPr id="5" name="Obrázek 4" descr="Obsah obrázku text, počítač, osoba, snímek obrazovky&#10;&#10;Obsah vygenerovaný umělou inteligencí může být nesprávný.">
            <a:extLst>
              <a:ext uri="{FF2B5EF4-FFF2-40B4-BE49-F238E27FC236}">
                <a16:creationId xmlns:a16="http://schemas.microsoft.com/office/drawing/2014/main" id="{DA95CE77-8C6F-61BB-C1EF-B6C311766E5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80093" y="3371734"/>
            <a:ext cx="2144061" cy="311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21102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5">
            <a:extLst>
              <a:ext uri="{FF2B5EF4-FFF2-40B4-BE49-F238E27FC236}">
                <a16:creationId xmlns:a16="http://schemas.microsoft.com/office/drawing/2014/main" id="{5190419B-BE25-B782-49FC-4329AF941555}"/>
              </a:ext>
            </a:extLst>
          </p:cNvPr>
          <p:cNvSpPr txBox="1">
            <a:spLocks/>
          </p:cNvSpPr>
          <p:nvPr/>
        </p:nvSpPr>
        <p:spPr>
          <a:xfrm>
            <a:off x="388815" y="1954800"/>
            <a:ext cx="10515600" cy="209569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>
                <a:solidFill>
                  <a:srgbClr val="1C4EFD"/>
                </a:solidFill>
                <a:latin typeface="PP Right Grotesk Medium" panose="00000600000000000000" pitchFamily="50" charset="-18"/>
              </a:rPr>
              <a:t>Děkuji</a:t>
            </a:r>
          </a:p>
          <a:p>
            <a:pPr algn="l"/>
            <a:r>
              <a:rPr lang="en-US" dirty="0">
                <a:solidFill>
                  <a:srgbClr val="1C4EFD"/>
                </a:solidFill>
                <a:latin typeface="PP Right Grotesk Medium" panose="00000600000000000000" pitchFamily="50" charset="-18"/>
              </a:rPr>
              <a:t>za pozornost</a:t>
            </a:r>
            <a:endParaRPr lang="cs-CZ" dirty="0">
              <a:solidFill>
                <a:srgbClr val="1C4EFD"/>
              </a:solidFill>
              <a:latin typeface="PP Right Grotesk Medium" panose="00000600000000000000" pitchFamily="50" charset="-18"/>
            </a:endParaRPr>
          </a:p>
        </p:txBody>
      </p:sp>
      <p:sp>
        <p:nvSpPr>
          <p:cNvPr id="5" name="Zástupný obsah 6">
            <a:extLst>
              <a:ext uri="{FF2B5EF4-FFF2-40B4-BE49-F238E27FC236}">
                <a16:creationId xmlns:a16="http://schemas.microsoft.com/office/drawing/2014/main" id="{CC5A67A7-7753-9AB4-CC30-B04FCFB167D1}"/>
              </a:ext>
            </a:extLst>
          </p:cNvPr>
          <p:cNvSpPr txBox="1">
            <a:spLocks/>
          </p:cNvSpPr>
          <p:nvPr/>
        </p:nvSpPr>
        <p:spPr>
          <a:xfrm>
            <a:off x="388816" y="4269535"/>
            <a:ext cx="5985090" cy="184439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600" b="1" dirty="0">
                <a:latin typeface="PP Right Grotesk Medium" panose="00000600000000000000" pitchFamily="50" charset="-18"/>
              </a:rPr>
              <a:t>Kateřina Radová</a:t>
            </a:r>
            <a:endParaRPr lang="cs-CZ" sz="2600" b="1" dirty="0">
              <a:latin typeface="PP Right Grotesk Medium" panose="00000600000000000000" pitchFamily="50" charset="-18"/>
            </a:endParaRPr>
          </a:p>
          <a:p>
            <a:pPr algn="l"/>
            <a:r>
              <a:rPr lang="cs-CZ" dirty="0">
                <a:latin typeface="PP Right Grotesk Medium" panose="00000600000000000000" pitchFamily="50" charset="-18"/>
              </a:rPr>
              <a:t>Kancelář vládního zmocněnce pro zastupování ČR před Evropským soudem pro lidská práva, Ministerstvo spravedlnosti</a:t>
            </a:r>
            <a:endParaRPr lang="en-US" dirty="0">
              <a:latin typeface="PP Right Grotesk Medium" panose="00000600000000000000" pitchFamily="50" charset="-18"/>
            </a:endParaRPr>
          </a:p>
          <a:p>
            <a:pPr algn="l"/>
            <a:r>
              <a:rPr lang="cs-CZ" sz="2600" noProof="1">
                <a:solidFill>
                  <a:srgbClr val="1C4EFD"/>
                </a:solidFill>
                <a:latin typeface="PP Right Grotesk Medium" panose="00000600000000000000" pitchFamily="50" charset="-18"/>
                <a:ea typeface="+mj-ea"/>
                <a:cs typeface="+mj-cs"/>
              </a:rPr>
              <a:t>katerina.</a:t>
            </a:r>
            <a:r>
              <a:rPr lang="cs-CZ" sz="2600" noProof="1">
                <a:solidFill>
                  <a:srgbClr val="1C4EFD"/>
                </a:solidFill>
                <a:ea typeface="+mj-ea"/>
                <a:cs typeface="+mj-cs"/>
              </a:rPr>
              <a:t>radova@msp.</a:t>
            </a:r>
            <a:r>
              <a:rPr lang="cs-CZ" sz="2600" noProof="1">
                <a:solidFill>
                  <a:srgbClr val="1C4EFD"/>
                </a:solidFill>
                <a:latin typeface="PP Right Grotesk Medium" panose="00000600000000000000" pitchFamily="50" charset="-18"/>
                <a:ea typeface="+mj-ea"/>
                <a:cs typeface="+mj-cs"/>
              </a:rPr>
              <a:t>gov</a:t>
            </a:r>
            <a:r>
              <a:rPr lang="cs-CZ" sz="2600" noProof="1">
                <a:solidFill>
                  <a:srgbClr val="1C4EFD"/>
                </a:solidFill>
                <a:ea typeface="+mj-ea"/>
                <a:cs typeface="+mj-cs"/>
              </a:rPr>
              <a:t>.cz</a:t>
            </a:r>
            <a:endParaRPr lang="cs-CZ" sz="2600" noProof="1">
              <a:solidFill>
                <a:srgbClr val="1C4EFD"/>
              </a:solidFill>
              <a:latin typeface="PP Right Grotesk Medium" panose="00000600000000000000" pitchFamily="50" charset="-18"/>
              <a:ea typeface="+mj-ea"/>
              <a:cs typeface="+mj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28A979C-0374-CEAA-D776-A95A6341286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9313" y="380256"/>
            <a:ext cx="1866207" cy="35677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E0D45F8-DA56-356D-6BD6-2EC0DD16F6B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292" y="307945"/>
            <a:ext cx="471065" cy="52949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625F3C0-036F-6EC1-0906-2515259C69A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3193" y="380256"/>
            <a:ext cx="1473200" cy="3937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78DE35FB-BE4C-C6EE-516B-CD8EA48B8BE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96082" y="1850599"/>
            <a:ext cx="4185374" cy="3458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4133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11013</TotalTime>
  <Words>492</Words>
  <Application>Microsoft Office PowerPoint</Application>
  <PresentationFormat>Širokoúhlá obrazovka</PresentationFormat>
  <Paragraphs>67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2" baseType="lpstr">
      <vt:lpstr>Arial</vt:lpstr>
      <vt:lpstr>Calibri</vt:lpstr>
      <vt:lpstr>PP Right Grotesk Medium</vt:lpstr>
      <vt:lpstr>Right Grotesk Medium</vt:lpstr>
      <vt:lpstr>Office Theme</vt:lpstr>
      <vt:lpstr>Prezentace aplikace PowerPoint</vt:lpstr>
      <vt:lpstr>D. H. a ostatní proti ČR</vt:lpstr>
      <vt:lpstr>Výkon rozsudku D. H. a ostatní na vnitrostátní úrovni</vt:lpstr>
      <vt:lpstr>Akční plán výkonu rozsudku z prosince 2023</vt:lpstr>
      <vt:lpstr>Další kroky</vt:lpstr>
      <vt:lpstr>Další zdroje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Ondřej Saida</dc:creator>
  <cp:lastModifiedBy>Radová Kateřina, Mgr.</cp:lastModifiedBy>
  <cp:revision>327</cp:revision>
  <cp:lastPrinted>2024-11-01T09:29:45Z</cp:lastPrinted>
  <dcterms:created xsi:type="dcterms:W3CDTF">2023-09-14T09:52:55Z</dcterms:created>
  <dcterms:modified xsi:type="dcterms:W3CDTF">2025-11-09T19:15:04Z</dcterms:modified>
</cp:coreProperties>
</file>