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56" r:id="rId5"/>
    <p:sldId id="274" r:id="rId6"/>
    <p:sldId id="282" r:id="rId7"/>
    <p:sldId id="283" r:id="rId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CF08255-9B45-1850-44BD-BBB0DFEC9A89}" name="Tranová Františka" initials="FT" userId="S::Frantiska.Tranova@msmt.gov.cz::3d85887b-4f97-421a-ba3d-970e34b7baa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ABD057-E255-CFFE-77F9-0189A37768F2}" v="498" dt="2025-10-21T07:36:23.17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655" autoAdjust="0"/>
    <p:restoredTop sz="82793" autoAdjust="0"/>
  </p:normalViewPr>
  <p:slideViewPr>
    <p:cSldViewPr snapToGrid="0">
      <p:cViewPr varScale="1">
        <p:scale>
          <a:sx n="91" d="100"/>
          <a:sy n="91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8/10/relationships/authors" Target="authors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71536B-D18B-4044-B008-DF64E52F7ECD}" type="datetimeFigureOut">
              <a:rPr lang="cs-CZ" smtClean="0"/>
              <a:t>12.11.2025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1B9539-2692-49B7-8449-F87FE15D20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8934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DB1B2D-AAA2-07BF-AED8-AEEB385308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CF68C7E-F95E-66D5-EDD0-D9CE391882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CF30B32-C1C8-6D77-1543-D280D7E05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6710-33A5-4003-AFF4-A6F1ECB0DCCF}" type="datetimeFigureOut">
              <a:rPr lang="cs-CZ" smtClean="0"/>
              <a:t>12.11.2025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11940B6-FA52-703F-01F4-EB31CCE70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F28CD1D-610F-16E6-F657-C7439B476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6D31B-6BAC-4EBB-B608-0D2CC01997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981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69EABFE-DD90-C626-223B-D459F7A781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FD452E1-A5B3-7846-F7A7-44993A17A4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0F79ABF-DBDB-9EB7-ED6E-27FEEE5FF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6710-33A5-4003-AFF4-A6F1ECB0DCCF}" type="datetimeFigureOut">
              <a:rPr lang="cs-CZ" smtClean="0"/>
              <a:t>12.11.2025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F4970AE-EF59-BD4F-A5BF-D14F5DB20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5047F5E-F251-20BE-BD81-05CBDCB96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6D31B-6BAC-4EBB-B608-0D2CC01997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6166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A5DDB5E1-278C-C9DF-06B2-BBA95743E7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6762C2B5-1E3A-5131-8C39-DB9EF9F1D1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C1AC1E0-9E6E-C2F4-04CF-2CFC584C8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6710-33A5-4003-AFF4-A6F1ECB0DCCF}" type="datetimeFigureOut">
              <a:rPr lang="cs-CZ" smtClean="0"/>
              <a:t>12.11.2025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4B3B044-819B-1701-FD73-2896A85A8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42F77E5-3647-23B0-2309-CC87726A9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6D31B-6BAC-4EBB-B608-0D2CC01997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7548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4A682A6-93E5-1DD5-EC6C-AF30A886E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E3A443E-F138-D09C-04CA-452E5740F8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F56FE97-FE28-37EF-D6AE-D26F8A214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6710-33A5-4003-AFF4-A6F1ECB0DCCF}" type="datetimeFigureOut">
              <a:rPr lang="cs-CZ" smtClean="0"/>
              <a:t>12.11.2025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D24C228-E95D-3CEE-636A-B3A39A29F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4F85825-F0DF-140D-E149-1F756871E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6D31B-6BAC-4EBB-B608-0D2CC01997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5628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D10E1B-0BA5-F868-2E11-0A97FE9FA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7C27C20-B757-9859-35F7-071F620ED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36C77A5-4DF8-4017-2B33-90F7B71F3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6710-33A5-4003-AFF4-A6F1ECB0DCCF}" type="datetimeFigureOut">
              <a:rPr lang="cs-CZ" smtClean="0"/>
              <a:t>12.11.2025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B4FA6B4-F0CB-2AFF-7B89-E15D49E42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3524FCC-BAA2-9FFA-9C1C-1A68833DD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6D31B-6BAC-4EBB-B608-0D2CC01997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4126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E31744C-20B4-F106-5B8D-DE093F321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E66D8A6-386F-250C-83D2-D1C7C4F9D6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5C3F065A-E45B-E3DB-14DF-DDDDE082E9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3D0DDBE-5623-9229-5AD6-D3F8479B1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6710-33A5-4003-AFF4-A6F1ECB0DCCF}" type="datetimeFigureOut">
              <a:rPr lang="cs-CZ" smtClean="0"/>
              <a:t>12.11.2025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1818BCA-AED2-C1E6-B21B-48C18922A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171EF28-4454-76E3-5702-A683BCAB1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6D31B-6BAC-4EBB-B608-0D2CC01997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2753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097C349-81AD-FA88-6644-A09872A1D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785BE67-C304-FCA5-79E7-37A9E69795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0F8DE5A-2B61-2BE5-81BA-33053EE423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C8A68E5F-B53F-AF2E-4881-9E000ED323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82BC9ACE-C15A-E0B2-0D11-76DF840B7C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81CCA27A-C6D8-4A7F-D6E1-9CF867AEC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6710-33A5-4003-AFF4-A6F1ECB0DCCF}" type="datetimeFigureOut">
              <a:rPr lang="cs-CZ" smtClean="0"/>
              <a:t>12.11.2025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BE2DB120-1428-0004-6067-4A498A360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86F5163C-C5A0-61D5-2D4B-F346ED913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6D31B-6BAC-4EBB-B608-0D2CC01997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0758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B060FF-CE08-4F08-7D1A-DDB87C634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815515AB-4E2B-5FD7-DBEE-9246747EB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6710-33A5-4003-AFF4-A6F1ECB0DCCF}" type="datetimeFigureOut">
              <a:rPr lang="cs-CZ" smtClean="0"/>
              <a:t>12.11.2025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B98ECB3-AAA0-4880-1C1C-BE03A07D2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2D7F735-1B74-F9D1-9F73-B4E5281BC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6D31B-6BAC-4EBB-B608-0D2CC01997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7284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9225BDD9-9EAC-9801-F803-5453C4599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6710-33A5-4003-AFF4-A6F1ECB0DCCF}" type="datetimeFigureOut">
              <a:rPr lang="cs-CZ" smtClean="0"/>
              <a:t>12.11.2025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9E8B088E-29A4-2021-753A-4B8CA5F8F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AFAB25B-636E-69C1-F74E-C49A7B2C2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6D31B-6BAC-4EBB-B608-0D2CC01997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6920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736A0E4-1628-6B11-E980-C980EEFEBF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1163EE7-F499-EF44-EC07-73DD0A009D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EF7F1E7A-8C32-96CC-6766-17E2098075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F9D01D4-9A8F-0D18-A6E8-477F252C3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6710-33A5-4003-AFF4-A6F1ECB0DCCF}" type="datetimeFigureOut">
              <a:rPr lang="cs-CZ" smtClean="0"/>
              <a:t>12.11.2025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12BB1CF-1609-63C3-D029-FA4482849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2B797E3-F16B-D0C8-E3BD-CA6F29919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6D31B-6BAC-4EBB-B608-0D2CC01997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8395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357159-70C3-53FF-1D44-31FBF01CA0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E226976F-57A6-F1EC-4C62-EC8795392C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4A5FDEF-21C9-EBA2-6E61-1800AF35B9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2013354-6122-8FE0-89B4-F6B64FA98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6710-33A5-4003-AFF4-A6F1ECB0DCCF}" type="datetimeFigureOut">
              <a:rPr lang="cs-CZ" smtClean="0"/>
              <a:t>12.11.2025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12A2E20-3F9C-D8CE-EB89-64E016FE6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D6C5F53-2BB7-5995-09DB-C9D9B98BA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6D31B-6BAC-4EBB-B608-0D2CC01997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311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A59614A9-B7EB-2691-0D7B-4813F60E4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8B861EB-4E83-7EE3-D1A8-C99499132C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50CD3CD-FAC5-08D7-B8F8-B532AC236D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4C6710-33A5-4003-AFF4-A6F1ECB0DCCF}" type="datetimeFigureOut">
              <a:rPr lang="cs-CZ" smtClean="0"/>
              <a:t>12.11.2025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37716A4-ACC8-85CE-3DDC-1861B95AF1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B151167-3E5E-F24D-6E0E-D89EA61108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C6D31B-6BAC-4EBB-B608-0D2CC01997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598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0B6FE1B-A96D-BB15-05DB-D02933C7D9C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4400" i="1" dirty="0"/>
              <a:t>D. H. a ostatní proti České republice</a:t>
            </a:r>
            <a:br>
              <a:rPr lang="cs-CZ" sz="4400" dirty="0"/>
            </a:br>
            <a:r>
              <a:rPr lang="cs-CZ" sz="4400" dirty="0"/>
              <a:t>18. let od rozsudku</a:t>
            </a:r>
            <a:br>
              <a:rPr lang="cs-CZ" sz="4400" dirty="0"/>
            </a:br>
            <a:endParaRPr lang="cs-CZ" sz="4400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A3513FF-E5B6-2BDA-8C4B-5D40551ADF5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i="1" dirty="0"/>
              <a:t>Jan Vöröš Mušuta, MŠMT</a:t>
            </a:r>
          </a:p>
          <a:p>
            <a:r>
              <a:rPr lang="cs-CZ" i="1" dirty="0"/>
              <a:t>13. 11. 2025</a:t>
            </a:r>
          </a:p>
        </p:txBody>
      </p:sp>
    </p:spTree>
    <p:extLst>
      <p:ext uri="{BB962C8B-B14F-4D97-AF65-F5344CB8AC3E}">
        <p14:creationId xmlns:p14="http://schemas.microsoft.com/office/powerpoint/2010/main" val="3703633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FDD0CC7-61F1-4A59-035F-3CB733A697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/>
              <a:t>Zpráva o výkonu rozsudku </a:t>
            </a:r>
            <a:r>
              <a:rPr lang="cs-CZ" sz="3600" i="1" dirty="0"/>
              <a:t>D. H. a ostatní proti České republice </a:t>
            </a:r>
            <a:r>
              <a:rPr lang="cs-CZ" sz="3600" dirty="0"/>
              <a:t>a akční plán (prosinec 2023)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423B82-222C-5B01-F13B-8CAF4ED761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Vycházelo z </a:t>
            </a:r>
            <a:r>
              <a:rPr lang="cs-CZ" i="1" dirty="0"/>
              <a:t>Analýzy příčin vyššího podílu romských žáků vzdělávajících se dle RVP ZV UV ve třídách zřízených podle § 16 odst. 9 školského zákona</a:t>
            </a:r>
            <a:r>
              <a:rPr lang="cs-CZ" dirty="0"/>
              <a:t> Návrh řešení, projektové karty</a:t>
            </a:r>
          </a:p>
          <a:p>
            <a:pPr marL="914400" lvl="1" indent="-457200">
              <a:buFont typeface="+mj-lt"/>
              <a:buAutoNum type="arabicPeriod"/>
            </a:pPr>
            <a:r>
              <a:rPr lang="cs-CZ" dirty="0"/>
              <a:t>Reforma poradenského systému</a:t>
            </a:r>
          </a:p>
          <a:p>
            <a:pPr lvl="2"/>
            <a:r>
              <a:rPr lang="cs-CZ" dirty="0"/>
              <a:t>Financování, metodické vedení, spádové obvody poraden</a:t>
            </a:r>
          </a:p>
          <a:p>
            <a:pPr marL="914400" lvl="1" indent="-457200">
              <a:buFont typeface="+mj-lt"/>
              <a:buAutoNum type="arabicPeriod"/>
            </a:pPr>
            <a:r>
              <a:rPr lang="cs-CZ" dirty="0"/>
              <a:t>Etnická </a:t>
            </a:r>
            <a:r>
              <a:rPr lang="cs-CZ" dirty="0" err="1"/>
              <a:t>desegregace</a:t>
            </a:r>
            <a:endParaRPr lang="cs-CZ" dirty="0"/>
          </a:p>
          <a:p>
            <a:pPr lvl="2"/>
            <a:r>
              <a:rPr lang="cs-CZ" dirty="0"/>
              <a:t>Case management, práce s daty</a:t>
            </a:r>
          </a:p>
          <a:p>
            <a:pPr marL="914400" lvl="1" indent="-457200">
              <a:buFont typeface="+mj-lt"/>
              <a:buAutoNum type="arabicPeriod"/>
            </a:pPr>
            <a:r>
              <a:rPr lang="cs-CZ" dirty="0"/>
              <a:t>Podpora škol</a:t>
            </a:r>
          </a:p>
          <a:p>
            <a:pPr lvl="2"/>
            <a:r>
              <a:rPr lang="cs-CZ" dirty="0"/>
              <a:t>Indexové financování, projekt Podpora rovných příležitostí</a:t>
            </a:r>
          </a:p>
        </p:txBody>
      </p:sp>
    </p:spTree>
    <p:extLst>
      <p:ext uri="{BB962C8B-B14F-4D97-AF65-F5344CB8AC3E}">
        <p14:creationId xmlns:p14="http://schemas.microsoft.com/office/powerpoint/2010/main" val="32157191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97034-7AEE-3C26-403E-4B08F5E2AD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Novela školského zákona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27B5FE-0118-3DD1-C53B-70F017EA6D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Od roku 2026 zakotvena možnost indexového financování</a:t>
            </a:r>
          </a:p>
          <a:p>
            <a:r>
              <a:rPr lang="cs-CZ" dirty="0"/>
              <a:t>Pozice sociálního pedagoga</a:t>
            </a:r>
          </a:p>
          <a:p>
            <a:r>
              <a:rPr lang="cs-CZ" dirty="0"/>
              <a:t>Financování podpůrných pedagogických pozic na základních školách (psychologové, speciální a sociální pedagogové)</a:t>
            </a:r>
          </a:p>
          <a:p>
            <a:r>
              <a:rPr lang="cs-CZ" dirty="0"/>
              <a:t>Školská poradenská zařízení</a:t>
            </a:r>
          </a:p>
          <a:p>
            <a:pPr lvl="1"/>
            <a:r>
              <a:rPr lang="cs-CZ" dirty="0"/>
              <a:t>Úprava financování (od roku 2027)</a:t>
            </a:r>
          </a:p>
          <a:p>
            <a:pPr lvl="1"/>
            <a:r>
              <a:rPr lang="cs-CZ" dirty="0"/>
              <a:t>Nastavení spádovosti pedagogicko-psychologických poraden</a:t>
            </a:r>
          </a:p>
          <a:p>
            <a:pPr lvl="1"/>
            <a:r>
              <a:rPr lang="cs-CZ" dirty="0"/>
              <a:t>Povinnost vycházet z dostupných standardizovaných diagnostických postupů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081345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7AF9F0-7078-A450-F747-02D0F4C8E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Navazující opatření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164C88-2C53-CE4B-89FE-FF78A78E85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dirty="0"/>
              <a:t>Posílení metodické podpory školských poradenských zařízení</a:t>
            </a:r>
          </a:p>
          <a:p>
            <a:pPr lvl="1"/>
            <a:r>
              <a:rPr lang="cs-CZ" dirty="0"/>
              <a:t>Zvláštní pozornost je věnována diagnostice mírné poruchy vývoje intelektu</a:t>
            </a:r>
          </a:p>
          <a:p>
            <a:pPr lvl="1"/>
            <a:r>
              <a:rPr lang="cs-CZ" dirty="0"/>
              <a:t>Vydána Metodická informace k diagnostice rozumových schopností</a:t>
            </a:r>
          </a:p>
          <a:p>
            <a:pPr lvl="2"/>
            <a:r>
              <a:rPr lang="cs-CZ" dirty="0"/>
              <a:t>Stanoví postupy, které mají zabránit nadměrnému doporučování vzdělávání romských žáků ve školách pro žáky se speciálními vzdělávacími potřebami</a:t>
            </a:r>
          </a:p>
          <a:p>
            <a:r>
              <a:rPr lang="cs-CZ" dirty="0"/>
              <a:t>Case management </a:t>
            </a:r>
            <a:r>
              <a:rPr lang="cs-CZ" dirty="0" err="1"/>
              <a:t>desegregace</a:t>
            </a:r>
            <a:endParaRPr lang="cs-CZ" dirty="0"/>
          </a:p>
          <a:p>
            <a:pPr lvl="1"/>
            <a:r>
              <a:rPr lang="cs-CZ" dirty="0"/>
              <a:t>Přímé působení v oblastech ohrožených segregací ve vzdělávání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1761058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87ceb19-75ba-41a4-872e-fe9c15e2fbe0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FC89D8AD70FBA479CF73FF7AAADEBEA" ma:contentTypeVersion="16" ma:contentTypeDescription="Vytvoří nový dokument" ma:contentTypeScope="" ma:versionID="4ce7a171a690ff9d536c339e13b709ab">
  <xsd:schema xmlns:xsd="http://www.w3.org/2001/XMLSchema" xmlns:xs="http://www.w3.org/2001/XMLSchema" xmlns:p="http://schemas.microsoft.com/office/2006/metadata/properties" xmlns:ns2="b87ceb19-75ba-41a4-872e-fe9c15e2fbe0" xmlns:ns3="da0a648a-c92c-4839-bc4a-89874aa6f77e" targetNamespace="http://schemas.microsoft.com/office/2006/metadata/properties" ma:root="true" ma:fieldsID="3e57af1f43c1fce2031aec5174b70e7d" ns2:_="" ns3:_="">
    <xsd:import namespace="b87ceb19-75ba-41a4-872e-fe9c15e2fbe0"/>
    <xsd:import namespace="da0a648a-c92c-4839-bc4a-89874aa6f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SearchProperties" minOccurs="0"/>
                <xsd:element ref="ns2:MediaLengthInSeconds" minOccurs="0"/>
                <xsd:element ref="ns2:MediaServiceObjectDetectorVersion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7ceb19-75ba-41a4-872e-fe9c15e2fbe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Značky obrázků" ma:readOnly="false" ma:fieldId="{5cf76f15-5ced-4ddc-b409-7134ff3c332f}" ma:taxonomyMulti="true" ma:sspId="27dd16fa-df82-42a5-acbd-34776075af2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0a648a-c92c-4839-bc4a-89874aa6f77e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FD8D290-1AAB-4F8D-9219-6E346EB4FCE6}">
  <ds:schemaRefs>
    <ds:schemaRef ds:uri="http://schemas.microsoft.com/office/2006/metadata/properties"/>
    <ds:schemaRef ds:uri="http://schemas.microsoft.com/office/infopath/2007/PartnerControls"/>
    <ds:schemaRef ds:uri="b87ceb19-75ba-41a4-872e-fe9c15e2fbe0"/>
  </ds:schemaRefs>
</ds:datastoreItem>
</file>

<file path=customXml/itemProps2.xml><?xml version="1.0" encoding="utf-8"?>
<ds:datastoreItem xmlns:ds="http://schemas.openxmlformats.org/officeDocument/2006/customXml" ds:itemID="{90F0D9E7-F7C4-42D4-A2ED-0ECFD52251C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AD7D948-108C-428C-BEF9-18F4CCC5BBB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87ceb19-75ba-41a4-872e-fe9c15e2fbe0"/>
    <ds:schemaRef ds:uri="da0a648a-c92c-4839-bc4a-89874aa6f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386</TotalTime>
  <Words>207</Words>
  <Application>Microsoft Office PowerPoint</Application>
  <PresentationFormat>Širokoúhlá obrazovka</PresentationFormat>
  <Paragraphs>26</Paragraphs>
  <Slides>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5" baseType="lpstr">
      <vt:lpstr>Motiv Office</vt:lpstr>
      <vt:lpstr>D. H. a ostatní proti České republice 18. let od rozsudku </vt:lpstr>
      <vt:lpstr>Zpráva o výkonu rozsudku D. H. a ostatní proti České republice a akční plán (prosinec 2023)</vt:lpstr>
      <vt:lpstr>Novela školského zákona</vt:lpstr>
      <vt:lpstr>Navazující opatření </vt:lpstr>
    </vt:vector>
  </TitlesOfParts>
  <Company>MSMT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Tranová Františka</dc:creator>
  <cp:lastModifiedBy>Vöröš Mušuta Jan</cp:lastModifiedBy>
  <cp:revision>148</cp:revision>
  <dcterms:created xsi:type="dcterms:W3CDTF">2025-10-15T07:39:30Z</dcterms:created>
  <dcterms:modified xsi:type="dcterms:W3CDTF">2025-11-12T12:47:07Z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0x0101005FC89D8AD70FBA479CF73FF7AAADEBEA</vt:lpwstr>
  </property>
</Properties>
</file>