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58" r:id="rId6"/>
    <p:sldId id="269" r:id="rId7"/>
    <p:sldId id="271" r:id="rId8"/>
    <p:sldId id="274" r:id="rId9"/>
    <p:sldId id="273" r:id="rId10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7" autoAdjust="0"/>
    <p:restoredTop sz="94831" autoAdjust="0"/>
  </p:normalViewPr>
  <p:slideViewPr>
    <p:cSldViewPr>
      <p:cViewPr varScale="1">
        <p:scale>
          <a:sx n="96" d="100"/>
          <a:sy n="96" d="100"/>
        </p:scale>
        <p:origin x="79" y="7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E80DA51-E7E6-4999-AF1E-655FCE004CBF}" type="datetime1">
              <a:rPr lang="cs-CZ" smtClean="0"/>
              <a:t>10.11.2025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9F9EF-704D-45F9-B61B-B51D40185A5F}" type="datetime1">
              <a:rPr lang="cs-CZ" noProof="0" smtClean="0"/>
              <a:pPr/>
              <a:t>10.11.2025</a:t>
            </a:fld>
            <a:endParaRPr lang="cs-CZ" noProof="0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4369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6045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5897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57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4369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604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7" name="Volný tvar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 dirty="0"/>
          </a:p>
        </p:txBody>
      </p:sp>
      <p:sp>
        <p:nvSpPr>
          <p:cNvPr id="15" name="Zástupný symbol obrázku 14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540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8" name="Volný tvar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 dirty="0"/>
          </a:p>
        </p:txBody>
      </p:sp>
      <p:sp>
        <p:nvSpPr>
          <p:cNvPr id="19" name="Zástupný symbol obrázku 18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20" name="Zástupný symbol pro text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540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ři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7" name="Volný tvar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 dirty="0"/>
          </a:p>
        </p:txBody>
      </p:sp>
      <p:sp>
        <p:nvSpPr>
          <p:cNvPr id="15" name="Zástupný symbol obrázku 14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8" name="Volný tvar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 dirty="0"/>
          </a:p>
        </p:txBody>
      </p:sp>
      <p:sp>
        <p:nvSpPr>
          <p:cNvPr id="19" name="Zástupný symbol obrázku 18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2" name="Volný tvar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 dirty="0"/>
          </a:p>
        </p:txBody>
      </p:sp>
      <p:sp>
        <p:nvSpPr>
          <p:cNvPr id="13" name="Zástupný symbol obrázku 12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ět obrázk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8" name="Volný tvar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 dirty="0"/>
          </a:p>
        </p:txBody>
      </p:sp>
      <p:sp>
        <p:nvSpPr>
          <p:cNvPr id="9" name="Zástupný symbol obrázku 8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0" name="Volný tvar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 dirty="0"/>
          </a:p>
        </p:txBody>
      </p:sp>
      <p:sp>
        <p:nvSpPr>
          <p:cNvPr id="11" name="Zástupný symbol obrázku 10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2" name="Volný tvar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 dirty="0"/>
          </a:p>
        </p:txBody>
      </p:sp>
      <p:sp>
        <p:nvSpPr>
          <p:cNvPr id="13" name="Zástupný symbol obrázku 12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14" name="Volný tvar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 dirty="0"/>
          </a:p>
        </p:txBody>
      </p:sp>
      <p:sp>
        <p:nvSpPr>
          <p:cNvPr id="15" name="Zástupný symbol obrázku 14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20" name="Volný tvar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 dirty="0"/>
          </a:p>
        </p:txBody>
      </p:sp>
      <p:sp>
        <p:nvSpPr>
          <p:cNvPr id="21" name="Zástupný symbol obrázku 20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FD05BD6-8C36-4EB1-AE74-BC1E74FAE000}" type="datetime1">
              <a:rPr lang="cs-CZ" noProof="0" smtClean="0"/>
              <a:pPr/>
              <a:t>10.11.2025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C7305F2-14CC-49B1-9086-550157A3419E}" type="datetime1">
              <a:rPr lang="cs-CZ" noProof="0" smtClean="0"/>
              <a:pPr/>
              <a:t>10.11.2025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9730B5A-8EA4-4063-972D-FB4B63E37411}" type="datetime1">
              <a:rPr lang="cs-CZ" noProof="0" smtClean="0"/>
              <a:pPr/>
              <a:t>10.11.2025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2FB0BF4-D5B0-4412-BBE0-C971B6F0B7AF}" type="datetime1">
              <a:rPr lang="cs-CZ" noProof="0" smtClean="0"/>
              <a:pPr/>
              <a:t>10.11.2025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D7F3C50-CC1E-41DA-B9A7-3675D04D258F}" type="datetime1">
              <a:rPr lang="cs-CZ" noProof="0" smtClean="0"/>
              <a:pPr/>
              <a:t>10.11.2025</a:t>
            </a:fld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E6CA3A2-EC5D-449C-85D9-5489C635AE16}" type="datetime1">
              <a:rPr lang="cs-CZ" noProof="0" smtClean="0"/>
              <a:pPr/>
              <a:t>10.11.2025</a:t>
            </a:fld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" dirty="0"/>
              <a:t>Přidejte zápatí.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DC7D19-6086-4F24-8B12-C8A9EECB6A48}" type="datetime1">
              <a:rPr lang="cs-CZ" smtClean="0"/>
              <a:pPr/>
              <a:t>10.11.2025</a:t>
            </a:fld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E59D61F-D710-4A05-A548-64B406574C34}" type="datetime1">
              <a:rPr lang="cs-CZ" smtClean="0"/>
              <a:pPr/>
              <a:t>10.11.2025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cs-CZ" noProof="1" dirty="0" smtClean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olný tvar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12" name="Zástupný symbol obrázku 11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34DF5B9-25C1-48D4-A593-5597CD72099C}" type="datetime1">
              <a:rPr lang="cs-CZ" noProof="0" smtClean="0"/>
              <a:pPr/>
              <a:t>10.11.2025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1BD1C5C-2375-4B96-AA49-C2E0C25A5585}" type="datetime1">
              <a:rPr lang="cs-CZ" noProof="0" smtClean="0"/>
              <a:pPr/>
              <a:t>10.11.2025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BAE19F8D-F579-92E0-9775-34166811F9F8}"/>
              </a:ext>
            </a:extLst>
          </p:cNvPr>
          <p:cNvSpPr/>
          <p:nvPr/>
        </p:nvSpPr>
        <p:spPr>
          <a:xfrm>
            <a:off x="407368" y="325353"/>
            <a:ext cx="11377264" cy="8073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9376" y="317376"/>
            <a:ext cx="12745416" cy="735360"/>
          </a:xfrm>
        </p:spPr>
        <p:txBody>
          <a:bodyPr rtlCol="0">
            <a:normAutofit/>
          </a:bodyPr>
          <a:lstStyle/>
          <a:p>
            <a:r>
              <a:rPr lang="pl-PL" sz="3200" dirty="0"/>
              <a:t>  </a:t>
            </a:r>
            <a:r>
              <a:rPr lang="pl-PL" sz="2800" b="1" dirty="0"/>
              <a:t>Implementace D.H. Rozsudku - není doporučení. Je to povinnost.</a:t>
            </a:r>
            <a:endParaRPr lang="cs-CZ" sz="32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51384" y="1484784"/>
            <a:ext cx="2880320" cy="807368"/>
          </a:xfrm>
        </p:spPr>
        <p:txBody>
          <a:bodyPr rtlCol="0">
            <a:normAutofit/>
          </a:bodyPr>
          <a:lstStyle/>
          <a:p>
            <a:r>
              <a:rPr lang="cs-CZ" sz="2000" dirty="0"/>
              <a:t>Autor: Miroslav Klempar  </a:t>
            </a:r>
          </a:p>
          <a:p>
            <a:r>
              <a:rPr lang="cs-CZ" sz="2000" b="1" dirty="0"/>
              <a:t>Awen Amenca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00B9606-F3CD-3D88-51FC-FACC55907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872" y="1988840"/>
            <a:ext cx="3960440" cy="396044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7927F71-3899-4C48-9E97-E417D0142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4512" y="6165304"/>
            <a:ext cx="130747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21A0F8F3-2A64-06D2-B4BD-BAA0967CA1F6}"/>
              </a:ext>
            </a:extLst>
          </p:cNvPr>
          <p:cNvSpPr/>
          <p:nvPr/>
        </p:nvSpPr>
        <p:spPr>
          <a:xfrm>
            <a:off x="838201" y="332656"/>
            <a:ext cx="10252652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6876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3600" b="1" kern="1200" dirty="0">
                <a:latin typeface="+mj-lt"/>
                <a:ea typeface="+mj-ea"/>
                <a:cs typeface="+mj-cs"/>
              </a:rPr>
              <a:t>Důsledky segregace pro společnost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7FA07A94-B893-FE5B-D296-7BB6D7800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504" y="1412776"/>
            <a:ext cx="9459349" cy="34563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 lnSpcReduction="10000"/>
          </a:bodyPr>
          <a:lstStyle/>
          <a:p>
            <a:pPr marL="228600" lvl="0" indent="-228600" fontAlgn="base">
              <a:lnSpc>
                <a:spcPct val="200000"/>
              </a:lnSpc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ČR je mezi </a:t>
            </a:r>
            <a:r>
              <a:rPr lang="cs-CZ" sz="2400" b="1" dirty="0"/>
              <a:t>nejhoršími v EU</a:t>
            </a:r>
            <a:r>
              <a:rPr lang="cs-CZ" sz="2400" dirty="0"/>
              <a:t> v reprodukci chudoby</a:t>
            </a:r>
          </a:p>
          <a:p>
            <a:pPr marL="228600" lvl="0" indent="-228600" fontAlgn="base">
              <a:lnSpc>
                <a:spcPct val="200000"/>
              </a:lnSpc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Sociální vyloučení  →  </a:t>
            </a:r>
            <a:r>
              <a:rPr lang="cs-CZ" sz="2400" b="1" dirty="0"/>
              <a:t>ztráta potenciálu </a:t>
            </a:r>
            <a:r>
              <a:rPr lang="cs-CZ" sz="2400" dirty="0"/>
              <a:t>i lidské důstojnosti</a:t>
            </a:r>
          </a:p>
          <a:p>
            <a:pPr marL="228600" lvl="0" indent="-228600" fontAlgn="base">
              <a:lnSpc>
                <a:spcPct val="200000"/>
              </a:lnSpc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Riziko </a:t>
            </a:r>
            <a:r>
              <a:rPr lang="cs-CZ" sz="2400" b="1" dirty="0"/>
              <a:t>pokut a omezení čerpání EU fondů</a:t>
            </a:r>
          </a:p>
          <a:p>
            <a:pPr marL="228600" lvl="0" indent="-228600" fontAlgn="base">
              <a:lnSpc>
                <a:spcPct val="200000"/>
              </a:lnSpc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Rovné vzdělávání = </a:t>
            </a:r>
            <a:r>
              <a:rPr lang="cs-CZ" sz="2400" b="1" dirty="0"/>
              <a:t>nejlepší investice do budoucnosti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2E346DA-300B-4DEA-736A-5FB941CA3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600" y="5877272"/>
            <a:ext cx="1680799" cy="739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F1714DD-D414-E6E5-BB57-BA3966E67CC5}"/>
              </a:ext>
            </a:extLst>
          </p:cNvPr>
          <p:cNvSpPr/>
          <p:nvPr/>
        </p:nvSpPr>
        <p:spPr>
          <a:xfrm>
            <a:off x="910816" y="365126"/>
            <a:ext cx="10370368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3432" y="417365"/>
            <a:ext cx="9829800" cy="615602"/>
          </a:xfrm>
        </p:spPr>
        <p:txBody>
          <a:bodyPr rtlCol="0">
            <a:normAutofit/>
          </a:bodyPr>
          <a:lstStyle/>
          <a:p>
            <a:r>
              <a:rPr lang="cs-CZ" sz="3600" b="1" dirty="0"/>
              <a:t>Krnov: jak desegregace funguje v praxi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4F664E2-9B79-F213-186E-ED3ABEA092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69740" y="836712"/>
            <a:ext cx="10657184" cy="379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Romské děti z jedné školy → rozděleny do 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 škol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Jen 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škola ředitele Handlíře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 na příchod připravila</a:t>
            </a:r>
          </a:p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20+ programů a projektů: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doučování, asistenti, spolupráce s rodiči</a:t>
            </a:r>
          </a:p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Na jedné škole inkluze funguje – jinde vznik absencí, uzavřené skupiny a nezájem rodičů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72E0539-917A-9E86-5540-F93F2C18D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600" y="5877272"/>
            <a:ext cx="1680799" cy="739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FDB4753F-76C1-B82F-C072-06B8B4C050D4}"/>
              </a:ext>
            </a:extLst>
          </p:cNvPr>
          <p:cNvSpPr/>
          <p:nvPr/>
        </p:nvSpPr>
        <p:spPr>
          <a:xfrm>
            <a:off x="838200" y="365124"/>
            <a:ext cx="10515600" cy="7991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3432" y="365125"/>
            <a:ext cx="9684568" cy="687611"/>
          </a:xfrm>
        </p:spPr>
        <p:txBody>
          <a:bodyPr rtlCol="0">
            <a:normAutofit/>
          </a:bodyPr>
          <a:lstStyle/>
          <a:p>
            <a:r>
              <a:rPr lang="cs-CZ" sz="3600" b="1" dirty="0"/>
              <a:t>Doporučení a výzvy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703512" y="1304764"/>
            <a:ext cx="9181628" cy="4248472"/>
          </a:xfrm>
        </p:spPr>
        <p:txBody>
          <a:bodyPr rtlCol="0">
            <a:normAutofit/>
          </a:bodyPr>
          <a:lstStyle/>
          <a:p>
            <a:pPr marL="0" lvl="0" indent="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dirty="0">
                <a:latin typeface="Arial" panose="020B0604020202020204" pitchFamily="34" charset="0"/>
              </a:rPr>
              <a:t>       Přestaňme předstírat, že segregace není problém</a:t>
            </a:r>
          </a:p>
          <a:p>
            <a:pPr marL="0" lvl="0" indent="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dirty="0">
                <a:latin typeface="Arial" panose="020B0604020202020204" pitchFamily="34" charset="0"/>
              </a:rPr>
              <a:t>       Některá města už začala segregaci řešit s NPI a Agenturou</a:t>
            </a:r>
          </a:p>
          <a:p>
            <a:pPr marL="0" lvl="0" indent="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dirty="0">
                <a:latin typeface="Arial" panose="020B0604020202020204" pitchFamily="34" charset="0"/>
              </a:rPr>
              <a:t>       Řešme to všichni – s odvahou, odborností a lidmi z praxe</a:t>
            </a:r>
          </a:p>
          <a:p>
            <a:pPr marL="0" lvl="0" indent="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dirty="0">
                <a:latin typeface="Arial" panose="020B0604020202020204" pitchFamily="34" charset="0"/>
              </a:rPr>
              <a:t>       Awen Amenca pomáhá školám a rodičům vytvářet inkluzivní prostředí</a:t>
            </a:r>
          </a:p>
          <a:p>
            <a:pPr marL="0" lvl="0" indent="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dirty="0">
                <a:latin typeface="Arial" panose="020B0604020202020204" pitchFamily="34" charset="0"/>
              </a:rPr>
              <a:t>       Nastal čas dát všem dětem stejnou šanci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5166" y="188640"/>
            <a:ext cx="9341668" cy="792088"/>
          </a:xfrm>
        </p:spPr>
        <p:txBody>
          <a:bodyPr rtlCol="0"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b="1" dirty="0"/>
              <a:t>Krnov: když se škola připraví, funguje to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C7B3102-B220-86E7-797A-6FDCCF6F3CF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95400" y="1124744"/>
            <a:ext cx="964907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Jedna segregovaná škola  →  děti rozděleny do čtyř škol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Škola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ředitele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Handlíře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 připravila 20+ programů na podporu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cs-CZ" dirty="0">
                <a:latin typeface="Arial" panose="020B0604020202020204" pitchFamily="34" charset="0"/>
              </a:rPr>
              <a:t>   žáků 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spolupráci s rodiči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Tam funguje integrace  →  bez absencí a konfliktů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Kde se tvářili, že tam „Romové nejsou“, později nastaly problémy</a:t>
            </a:r>
          </a:p>
        </p:txBody>
      </p:sp>
    </p:spTree>
    <p:extLst>
      <p:ext uri="{BB962C8B-B14F-4D97-AF65-F5344CB8AC3E}">
        <p14:creationId xmlns:p14="http://schemas.microsoft.com/office/powerpoint/2010/main" val="21414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8400" y="332656"/>
            <a:ext cx="7315200" cy="591344"/>
          </a:xfrm>
        </p:spPr>
        <p:txBody>
          <a:bodyPr rtlCol="0">
            <a:noAutofit/>
          </a:bodyPr>
          <a:lstStyle/>
          <a:p>
            <a:pPr rtl="0"/>
            <a:r>
              <a:rPr lang="cs-CZ" sz="3600" b="1" dirty="0"/>
              <a:t>Děkujeme za pozornost</a:t>
            </a:r>
          </a:p>
        </p:txBody>
      </p:sp>
      <p:pic>
        <p:nvPicPr>
          <p:cNvPr id="4" name="Zástupný obsah 9">
            <a:extLst>
              <a:ext uri="{FF2B5EF4-FFF2-40B4-BE49-F238E27FC236}">
                <a16:creationId xmlns:a16="http://schemas.microsoft.com/office/drawing/2014/main" id="{24ABD2AD-A7E1-5AE4-28BB-019B2EDFE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704" y="1770746"/>
            <a:ext cx="2088232" cy="208823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C59FAAE-50AC-80A3-4520-4CD0A5313891}"/>
              </a:ext>
            </a:extLst>
          </p:cNvPr>
          <p:cNvSpPr txBox="1"/>
          <p:nvPr/>
        </p:nvSpPr>
        <p:spPr>
          <a:xfrm>
            <a:off x="3503712" y="382923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www.awenamenca.cz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F88826C-EAC2-5B0C-4F90-21C6687148E0}"/>
              </a:ext>
            </a:extLst>
          </p:cNvPr>
          <p:cNvSpPr txBox="1"/>
          <p:nvPr/>
        </p:nvSpPr>
        <p:spPr>
          <a:xfrm>
            <a:off x="5879976" y="177074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Kontakty:</a:t>
            </a:r>
          </a:p>
          <a:p>
            <a:endParaRPr lang="cs-CZ" dirty="0"/>
          </a:p>
        </p:txBody>
      </p:sp>
      <p:pic>
        <p:nvPicPr>
          <p:cNvPr id="9" name="Grafický objekt 8" descr="Internet se souvislou výplní">
            <a:extLst>
              <a:ext uri="{FF2B5EF4-FFF2-40B4-BE49-F238E27FC236}">
                <a16:creationId xmlns:a16="http://schemas.microsoft.com/office/drawing/2014/main" id="{061304E6-BDAC-05B7-9D79-0D28D7C7F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2124" y="2277366"/>
            <a:ext cx="576064" cy="576064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0ABB2B2-7ABD-E064-5097-DE9D7BBF7697}"/>
              </a:ext>
            </a:extLst>
          </p:cNvPr>
          <p:cNvSpPr txBox="1"/>
          <p:nvPr/>
        </p:nvSpPr>
        <p:spPr>
          <a:xfrm>
            <a:off x="6449878" y="2380732"/>
            <a:ext cx="2471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/>
              <a:t>www.awenamenca.cz</a:t>
            </a:r>
          </a:p>
        </p:txBody>
      </p:sp>
      <p:pic>
        <p:nvPicPr>
          <p:cNvPr id="13" name="Grafický objekt 12" descr="Vibrace telefonu se souvislou výplní">
            <a:extLst>
              <a:ext uri="{FF2B5EF4-FFF2-40B4-BE49-F238E27FC236}">
                <a16:creationId xmlns:a16="http://schemas.microsoft.com/office/drawing/2014/main" id="{3EC91EF1-B374-49B3-C291-72F1B62A7E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01556" y="3172326"/>
            <a:ext cx="457200" cy="45720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A985DA91-46C4-C881-F464-AF1BAC21C772}"/>
              </a:ext>
            </a:extLst>
          </p:cNvPr>
          <p:cNvSpPr txBox="1"/>
          <p:nvPr/>
        </p:nvSpPr>
        <p:spPr>
          <a:xfrm>
            <a:off x="6528048" y="3244334"/>
            <a:ext cx="239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+420 725908884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92A0828-B63C-2700-82B5-7683AB1413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5600" y="5825715"/>
            <a:ext cx="1680799" cy="739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278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lí kamarádi 16 ×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226_TF03896101.potx" id="{78F16345-23B4-4127-9956-0143C373900A}" vid="{9FC58E3F-88A4-4C03-9A79-EDBFA6BE749A}"/>
    </a:ext>
  </a:extLst>
</a:theme>
</file>

<file path=ppt/theme/theme2.xml><?xml version="1.0" encoding="utf-8"?>
<a:theme xmlns:a="http://schemas.openxmlformats.org/drawingml/2006/main" name="Motiv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613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C620C19-D786-4A55-9FAD-45CA13C394CE}">
  <we:reference id="wa200006000" version="1.2.1.0" store="cs-CZ" storeType="OMEX"/>
  <we:alternateReferences>
    <we:reference id="wa200006000" version="1.2.1.0" store="" storeType="OMEX"/>
  </we:alternateReferences>
  <we:properties>
    <we:property name="document_UID" value="&quot;2c7b934d-a8b9-4c6b-93c7-4c1c51022e4e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Výuková prezentace s dětmi na školním dvoře, album (širokoúhlá)</Template>
  <TotalTime>145</TotalTime>
  <Words>257</Words>
  <Application>Microsoft Office PowerPoint</Application>
  <PresentationFormat>Širokoúhlá obrazovka</PresentationFormat>
  <Paragraphs>39</Paragraphs>
  <Slides>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Malí kamarádi 16 × 9</vt:lpstr>
      <vt:lpstr>  Implementace D.H. Rozsudku - není doporučení. Je to povinnost.</vt:lpstr>
      <vt:lpstr>Důsledky segregace pro společnost</vt:lpstr>
      <vt:lpstr>Krnov: jak desegregace funguje v praxi</vt:lpstr>
      <vt:lpstr>Doporučení a výzvy</vt:lpstr>
      <vt:lpstr>        Krnov: když se škola připraví, funguje to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Miroslav Klempar</dc:creator>
  <cp:keywords/>
  <cp:lastModifiedBy>Miroslav Klempar</cp:lastModifiedBy>
  <cp:revision>1</cp:revision>
  <dcterms:created xsi:type="dcterms:W3CDTF">2025-11-10T14:59:00Z</dcterms:created>
  <dcterms:modified xsi:type="dcterms:W3CDTF">2025-11-10T17:24:15Z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