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86" r:id="rId4"/>
    <p:sldId id="287" r:id="rId5"/>
    <p:sldId id="263" r:id="rId6"/>
    <p:sldId id="288" r:id="rId7"/>
    <p:sldId id="259" r:id="rId8"/>
    <p:sldId id="264" r:id="rId9"/>
    <p:sldId id="260" r:id="rId10"/>
    <p:sldId id="28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>
                <a:latin typeface="+mn-lt"/>
              </a:rPr>
              <a:t>Státní podpora sportu </a:t>
            </a:r>
            <a:br>
              <a:rPr lang="pl-PL" b="1" dirty="0">
                <a:latin typeface="+mn-lt"/>
              </a:rPr>
            </a:br>
            <a:r>
              <a:rPr lang="pl-PL" b="1" dirty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/>
              <a:t>Ministerstvo školství, mládeže a tělovýchovy</a:t>
            </a:r>
          </a:p>
          <a:p>
            <a:pPr algn="l"/>
            <a:r>
              <a:rPr lang="cs-CZ" sz="900" dirty="0"/>
              <a:t>Karmelitská 7, 118 12 Praha 1 • tel.:: +420 234 811 111</a:t>
            </a:r>
          </a:p>
          <a:p>
            <a:pPr algn="l"/>
            <a:r>
              <a:rPr lang="cs-CZ" sz="900" dirty="0"/>
              <a:t>msmt@msmt.cz • www.msmt.cz</a:t>
            </a:r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11.12.2023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11.12.2023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/>
              <a:t>Státní podpora sportu pro rok 2013 byla projednána poradou vedení MŠMT dne 19. června 2012. </a:t>
            </a:r>
            <a:r>
              <a:rPr lang="cs-CZ" sz="2000" dirty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/>
          </a:p>
          <a:p>
            <a:r>
              <a:rPr lang="cs-CZ" sz="2000" dirty="0"/>
              <a:t>a) výdajový okruh: „Sportovní reprezentace“ </a:t>
            </a:r>
          </a:p>
          <a:p>
            <a:r>
              <a:rPr lang="cs-CZ" sz="2000" dirty="0"/>
              <a:t>b) výdajový okruh: „Všeobecná sportovní činnost“ </a:t>
            </a:r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11.12.2023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11.12.2023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11.12.2023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11.12.2023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11.12.2023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11.12.2023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11.12.2023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://www.msmt.cz/vzdelavan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429000"/>
            <a:ext cx="5904656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>
                <a:latin typeface="+mn-lt"/>
              </a:rPr>
              <a:t>Přijímání uchazečů ze zahraničí</a:t>
            </a:r>
            <a:endParaRPr lang="cs-CZ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/>
              <a:t>Ministerstvo školství, mládeže a tělovýchovy</a:t>
            </a:r>
          </a:p>
          <a:p>
            <a:pPr marL="0" indent="0">
              <a:buNone/>
            </a:pPr>
            <a:r>
              <a:rPr lang="cs-CZ" sz="700" dirty="0"/>
              <a:t>Karmelitská 529/5, Malá Strana, 118 12 Praha 1 • tel.: +420 234 811 111</a:t>
            </a:r>
          </a:p>
          <a:p>
            <a:pPr marL="0" indent="0" algn="l">
              <a:buNone/>
            </a:pPr>
            <a:r>
              <a:rPr lang="cs-CZ" sz="700" dirty="0"/>
              <a:t>msmt@msmt.cz • www.msmt.cz</a:t>
            </a:r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/>
          </a:p>
          <a:p>
            <a:pPr lvl="0"/>
            <a:endParaRPr lang="cs-CZ" sz="2800" dirty="0"/>
          </a:p>
          <a:p>
            <a:pPr marL="457200" lvl="1" indent="0">
              <a:buNone/>
            </a:pPr>
            <a:endParaRPr lang="cs-CZ" sz="2400" dirty="0"/>
          </a:p>
          <a:p>
            <a:pPr lvl="1"/>
            <a:endParaRPr lang="cs-CZ" sz="2300" dirty="0"/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8B2212A-FF4C-ACF7-AE07-B2C4FDE35C67}"/>
              </a:ext>
            </a:extLst>
          </p:cNvPr>
          <p:cNvSpPr txBox="1"/>
          <p:nvPr/>
        </p:nvSpPr>
        <p:spPr>
          <a:xfrm>
            <a:off x="1043608" y="1253464"/>
            <a:ext cx="73448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418E96"/>
                </a:solidFill>
              </a:rPr>
              <a:t>Vzor záznamu </a:t>
            </a:r>
          </a:p>
          <a:p>
            <a:pPr marL="0" indent="0">
              <a:buNone/>
            </a:pPr>
            <a:r>
              <a:rPr lang="cs-CZ" sz="1200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www.msmt.cz/vzdelavani/</a:t>
            </a:r>
            <a:endParaRPr lang="cs-CZ" sz="12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cs-CZ" sz="1200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stredni-vzdelavani</a:t>
            </a:r>
            <a:r>
              <a:rPr lang="cs-CZ" sz="12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</a:t>
            </a:r>
          </a:p>
          <a:p>
            <a:pPr marL="0" indent="0">
              <a:buNone/>
            </a:pPr>
            <a:r>
              <a:rPr lang="cs-CZ" sz="1200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prijimani</a:t>
            </a:r>
            <a:r>
              <a:rPr lang="cs-CZ" sz="12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-na-</a:t>
            </a:r>
            <a:r>
              <a:rPr lang="cs-CZ" sz="1200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stredni</a:t>
            </a:r>
            <a:r>
              <a:rPr lang="cs-CZ" sz="12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cs-CZ" sz="1200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skoly</a:t>
            </a:r>
            <a:r>
              <a:rPr lang="cs-CZ" sz="12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-a-</a:t>
            </a:r>
            <a:r>
              <a:rPr lang="cs-CZ" sz="1200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konzervatore</a:t>
            </a:r>
            <a:endParaRPr lang="cs-CZ" sz="12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2C8364C-28E6-53E0-FBF1-A4FE75EAA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1176282"/>
            <a:ext cx="4474840" cy="568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61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Legislativní ukotvení</a:t>
            </a:r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  <a:p>
            <a:r>
              <a:rPr lang="cs-CZ" sz="2300" b="1" dirty="0">
                <a:latin typeface="+mj-lt"/>
              </a:rPr>
              <a:t>Zákon č. 561/2004 Sb., o předškolním, základním, středním, vyšším odborném a jiném vzdělávání (dále jen školský zákon), ve znění pozdějších předpisů –                   § 20 odst. 4 </a:t>
            </a:r>
            <a:r>
              <a:rPr lang="cs-CZ" dirty="0">
                <a:latin typeface="+mj-lt"/>
              </a:rPr>
              <a:t>(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+mj-lt"/>
              </a:rPr>
              <a:t>Osobám, které získaly předchozí vzdělání ve škole mimo území České republiky se při přijímacím řízení ke vzdělávání ve středních a vyšších odborných školách promíjí na žádost přijímací zkouška z českého jazyka, pokud je součástí přijímací zkoušky. Znalost českého jazyka, která je nezbytná pro vzdělávání v daném oboru vzdělání, škola u těchto osob ověří rozhovorem.)</a:t>
            </a:r>
          </a:p>
          <a:p>
            <a:r>
              <a:rPr lang="cs-CZ" b="0" i="1" u="none" strike="noStrike" baseline="0" dirty="0">
                <a:solidFill>
                  <a:srgbClr val="000000"/>
                </a:solidFill>
                <a:latin typeface="+mj-lt"/>
              </a:rPr>
              <a:t>nová vyhláška k přijímacímu řízení: Uchazeč, který nekoná zkoušku z českého jazyka podle § 20 odst. 4 školského zákona, nekoná písemný test ze vzdělávacího oboru Český jazyk a literatura v rámci jednotné zkoušky a ty součásti školní příjímací zkoušky nebo talentové zkoušky, které ověřují znalosti českého jazyka.</a:t>
            </a:r>
          </a:p>
          <a:p>
            <a:endParaRPr lang="cs-CZ" dirty="0">
              <a:solidFill>
                <a:srgbClr val="000000"/>
              </a:solidFill>
              <a:latin typeface="+mj-lt"/>
            </a:endParaRPr>
          </a:p>
          <a:p>
            <a:r>
              <a:rPr lang="cs-CZ" sz="2300" b="1" dirty="0">
                <a:solidFill>
                  <a:srgbClr val="000000"/>
                </a:solidFill>
                <a:latin typeface="+mj-lt"/>
              </a:rPr>
              <a:t>Novela § 20 odst. 4 – navrhnuto nové znění</a:t>
            </a:r>
            <a:r>
              <a:rPr lang="cs-CZ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cs-CZ" dirty="0">
                <a:solidFill>
                  <a:srgbClr val="000000"/>
                </a:solidFill>
                <a:latin typeface="+mj-lt"/>
              </a:rPr>
              <a:t>(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Právo na prominutí přijímací zkoušky ze vzdělávacího oboru Český jazyk a literatura při přijímacím řízení ke vzdělávání ve střední a vyšší odborné škole, pokud je jeho součástí, má na žádost osoba, která </a:t>
            </a:r>
          </a:p>
          <a:p>
            <a:pPr marL="900000" indent="0">
              <a:spcBef>
                <a:spcPts val="0"/>
              </a:spcBef>
              <a:buNone/>
            </a:pPr>
            <a:r>
              <a:rPr lang="cs-CZ" dirty="0">
                <a:latin typeface="+mj-lt"/>
                <a:ea typeface="Calibri" panose="020F0502020204030204" pitchFamily="34" charset="0"/>
              </a:rPr>
              <a:t>	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a) se vzdělává ve škole mimo území České republiky ve školním roce, ve kterém podává přihlášku ke vzdělávání, a vzdělávala se ve škole mimo území České republiky alespoň 1 školní rok ze 3 školních roků předcházejících školnímu roku, ve kterém podává přihlášku, nebo </a:t>
            </a:r>
          </a:p>
          <a:p>
            <a:pPr marL="900000" indent="0">
              <a:spcBef>
                <a:spcPts val="0"/>
              </a:spcBef>
              <a:buNone/>
            </a:pPr>
            <a:r>
              <a:rPr lang="cs-CZ" dirty="0">
                <a:latin typeface="+mj-lt"/>
                <a:ea typeface="Calibri" panose="020F0502020204030204" pitchFamily="34" charset="0"/>
              </a:rPr>
              <a:t>	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b) se vzdělávala ve škole mimo území České republiky alespoň 2 školní roky ze 3 školních roků předcházejících školnímu roku, ve kterém podává přihlášku ke vzdělávání. )</a:t>
            </a:r>
            <a:endParaRPr lang="cs-CZ" dirty="0">
              <a:latin typeface="+mj-lt"/>
            </a:endParaRPr>
          </a:p>
          <a:p>
            <a:pPr marL="0" indent="0">
              <a:buNone/>
            </a:pPr>
            <a:endParaRPr lang="cs-CZ" sz="2300" dirty="0">
              <a:latin typeface="+mj-lt"/>
            </a:endParaRPr>
          </a:p>
          <a:p>
            <a:pPr marL="360000" indent="0" algn="l">
              <a:buNone/>
            </a:pPr>
            <a:endParaRPr lang="cs-CZ" sz="1800" b="1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marL="0" indent="0" algn="l">
              <a:buNone/>
            </a:pPr>
            <a:endParaRPr lang="cs-CZ" sz="2300" b="1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lvl="1"/>
            <a:endParaRPr lang="cs-CZ" sz="2300" dirty="0"/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77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100" b="1" dirty="0">
                <a:solidFill>
                  <a:srgbClr val="418E96"/>
                </a:solidFill>
              </a:rPr>
              <a:t>Přijímání uchazečů z Ukrajiny s vízem strpění - OOP</a:t>
            </a: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(1) Cizinci podle § 1 odst. 1 zákona o opatřeních v oblasti školství v souvislosti s ozbrojeným konfliktem na území Ukrajiny vyvolaným invazí vojsk Ruské federace (dále také „cizinec“) se při přijímacím řízení ke vzdělávání ve středních a vyšších odborných školách pro školní rok 2024/2025 promíjí na žádost přijímací zkouška z českého jazyka, pokud je součástí přijímací zkoušky. Znalost českého jazyka, která je nezbytná pro vzdělávání v daném oboru vzdělání, škola u této osoby ověří rozhovorem. 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(2) Cizinec má na základě žádosti připojené k přihlášce ke vzdělávání ve střední škole právo konat písemný test jednotné přijímací zkoušky ze vzdělávacího oboru Matematika a její aplikace v ukrajinském jazyce. 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(3) Škola může písemný test školní přijímací zkoušky cizinci na základě žádosti připojené k přihlášce ke vzdělávání ve střední škole zadat v ukrajinském jazyce. Sdělení o tom, zda škola umožní toto zadání v ukrajinském jazyce, ředitel školy zveřejní spolu se skutečnostmi podle § 60 odst. 2 a 3 školského zákona. V případě oborů vzdělání s talentovou zkouškou toto sdělení ředitel školy připojí k těmto skutečnostem bezodkladně.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Pokud škola písemný test </a:t>
            </a:r>
            <a:r>
              <a:rPr lang="cs-CZ" sz="2200" b="1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školní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přijímací zkoušky zadá v českém jazyce, navyšuje se cizinci časový limit pro vypracování testu o 25 % a má právo použít překladový slovník.</a:t>
            </a:r>
            <a:endParaRPr lang="cs-CZ" sz="2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(4) Společně s žádostí podle odstavce 1, 2 nebo 3 uchazeč doloží, že je cizincem podle § 1 odst. 1 zákona o opatřeních v oblasti školství v souvislosti s ozbrojeným konfliktem na území Ukrajiny vyvolaným invazí vojsk Ruské federace.</a:t>
            </a: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1200"/>
              </a:spcAft>
              <a:buNone/>
            </a:pPr>
            <a:r>
              <a:rPr lang="cs-CZ" sz="2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! </a:t>
            </a:r>
            <a:r>
              <a:rPr lang="cs-CZ" sz="2400" b="1" i="0" u="none" strike="noStrike" baseline="0" dirty="0">
                <a:solidFill>
                  <a:srgbClr val="000000"/>
                </a:solidFill>
                <a:latin typeface="+mj-lt"/>
              </a:rPr>
              <a:t>není-li „cizinec“, nemá nárok              ŠPZ</a:t>
            </a:r>
          </a:p>
          <a:p>
            <a:pPr lvl="1"/>
            <a:endParaRPr lang="cs-CZ" sz="2300" dirty="0"/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E5E5D122-FD41-DD17-DBB0-D210A59C1FCF}"/>
              </a:ext>
            </a:extLst>
          </p:cNvPr>
          <p:cNvSpPr/>
          <p:nvPr/>
        </p:nvSpPr>
        <p:spPr>
          <a:xfrm>
            <a:off x="4581160" y="6165304"/>
            <a:ext cx="288032" cy="122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16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100" b="1" dirty="0">
                <a:solidFill>
                  <a:srgbClr val="418E96"/>
                </a:solidFill>
              </a:rPr>
              <a:t>Přijímání uchazečů z Ukrajiny s vízem strpění</a:t>
            </a:r>
          </a:p>
          <a:p>
            <a:r>
              <a:rPr lang="cs-CZ" sz="2800" dirty="0">
                <a:latin typeface="+mj-lt"/>
              </a:rPr>
              <a:t>Čestné prohlášení, nemají-li vysvědčení (mají-li, tak </a:t>
            </a:r>
            <a:r>
              <a:rPr lang="cs-CZ" sz="2800" strike="sngStrike" dirty="0">
                <a:latin typeface="+mj-lt"/>
              </a:rPr>
              <a:t>úředně ověřená </a:t>
            </a:r>
            <a:r>
              <a:rPr lang="cs-CZ" sz="2800" dirty="0">
                <a:latin typeface="+mj-lt"/>
              </a:rPr>
              <a:t>kopie + </a:t>
            </a:r>
            <a:r>
              <a:rPr lang="cs-CZ" sz="2800" strike="sngStrike" dirty="0">
                <a:latin typeface="+mj-lt"/>
              </a:rPr>
              <a:t>úřední</a:t>
            </a:r>
            <a:r>
              <a:rPr lang="cs-CZ" sz="2800" dirty="0">
                <a:latin typeface="+mj-lt"/>
              </a:rPr>
              <a:t> překlad, nesdělí-li ředitel, že jej nepotřebuje)</a:t>
            </a:r>
          </a:p>
          <a:p>
            <a:endParaRPr lang="cs-CZ" sz="2800" dirty="0">
              <a:latin typeface="+mj-lt"/>
            </a:endParaRPr>
          </a:p>
          <a:p>
            <a:pPr marL="0" indent="0">
              <a:buNone/>
            </a:pPr>
            <a:endParaRPr lang="cs-CZ" sz="2800" dirty="0">
              <a:latin typeface="+mj-lt"/>
            </a:endParaRPr>
          </a:p>
          <a:p>
            <a:pPr marL="0" indent="0">
              <a:buNone/>
            </a:pPr>
            <a:endParaRPr lang="cs-CZ" sz="2800" dirty="0">
              <a:latin typeface="+mj-lt"/>
            </a:endParaRPr>
          </a:p>
          <a:p>
            <a:r>
              <a:rPr lang="cs-CZ" sz="2800" dirty="0">
                <a:solidFill>
                  <a:srgbClr val="000000"/>
                </a:solidFill>
                <a:latin typeface="+mj-lt"/>
              </a:rPr>
              <a:t>Žádost o prominutí zkoušky z českého jazyka</a:t>
            </a:r>
          </a:p>
          <a:p>
            <a:r>
              <a:rPr lang="cs-CZ" sz="2800" dirty="0">
                <a:latin typeface="+mj-lt"/>
              </a:rPr>
              <a:t>Žádost o konání jednotné zkoušky z matematiky v ukrajinském jazyce – uvést termín!</a:t>
            </a:r>
          </a:p>
          <a:p>
            <a:r>
              <a:rPr lang="cs-CZ" sz="2800" dirty="0">
                <a:latin typeface="+mj-lt"/>
              </a:rPr>
              <a:t>Prostá kopie dokladu o vízu strpění</a:t>
            </a:r>
          </a:p>
          <a:p>
            <a:pPr marL="0" indent="0">
              <a:buNone/>
            </a:pPr>
            <a:endParaRPr lang="cs-CZ" sz="2300" dirty="0">
              <a:latin typeface="+mj-lt"/>
            </a:endParaRPr>
          </a:p>
          <a:p>
            <a:pPr marL="0" indent="0" algn="l">
              <a:buNone/>
            </a:pPr>
            <a:r>
              <a:rPr lang="cs-CZ" sz="2300" b="1" i="0" u="none" strike="noStrike" baseline="0" dirty="0">
                <a:solidFill>
                  <a:srgbClr val="000000"/>
                </a:solidFill>
                <a:latin typeface="+mj-lt"/>
              </a:rPr>
              <a:t>      </a:t>
            </a:r>
            <a:r>
              <a:rPr lang="cs-CZ" sz="2200" i="0" u="none" strike="noStrike" baseline="0" dirty="0">
                <a:solidFill>
                  <a:srgbClr val="000000"/>
                </a:solidFill>
                <a:latin typeface="+mj-lt"/>
              </a:rPr>
              <a:t>vše volnou formou, </a:t>
            </a:r>
            <a:r>
              <a:rPr lang="cs-CZ" sz="2200" i="0" u="none" strike="sngStrike" dirty="0">
                <a:solidFill>
                  <a:srgbClr val="000000"/>
                </a:solidFill>
                <a:latin typeface="+mj-lt"/>
              </a:rPr>
              <a:t>popř. na rubovou stranu přihlášky</a:t>
            </a:r>
          </a:p>
          <a:p>
            <a:pPr lvl="1"/>
            <a:endParaRPr lang="cs-CZ" sz="2300" dirty="0"/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1EF4BEC7-36D6-934D-CC77-CE6601BB4A5B}"/>
              </a:ext>
            </a:extLst>
          </p:cNvPr>
          <p:cNvSpPr/>
          <p:nvPr/>
        </p:nvSpPr>
        <p:spPr>
          <a:xfrm flipV="1">
            <a:off x="1165310" y="5877272"/>
            <a:ext cx="28803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238F4427-CCB2-2904-6E3F-F229190544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5856" y="3068960"/>
          <a:ext cx="1475118" cy="1170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75241" imgH="4590470" progId="Word.Document.12">
                  <p:embed/>
                </p:oleObj>
              </mc:Choice>
              <mc:Fallback>
                <p:oleObj name="Document" r:id="rId2" imgW="5775241" imgH="4590470" progId="Word.Document.12">
                  <p:embed/>
                  <p:pic>
                    <p:nvPicPr>
                      <p:cNvPr id="3" name="Objekt 2">
                        <a:extLst>
                          <a:ext uri="{FF2B5EF4-FFF2-40B4-BE49-F238E27FC236}">
                            <a16:creationId xmlns:a16="http://schemas.microsoft.com/office/drawing/2014/main" id="{238F4427-CCB2-2904-6E3F-F229190544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75856" y="3068960"/>
                        <a:ext cx="1475118" cy="11706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435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Rozsah a forma rozhovoru</a:t>
            </a:r>
          </a:p>
          <a:p>
            <a:r>
              <a:rPr lang="cs-CZ" sz="1800" dirty="0">
                <a:latin typeface="+mj-lt"/>
              </a:rPr>
              <a:t>nekoná se JPZ z ČJL a všechny části ŠPZ, které ověřují znalost českého jazyka</a:t>
            </a:r>
          </a:p>
          <a:p>
            <a:r>
              <a:rPr lang="cs-CZ" sz="1800" dirty="0">
                <a:latin typeface="+mj-lt"/>
              </a:rPr>
              <a:t>nejsou stanoveny konkrétní podmínky</a:t>
            </a:r>
          </a:p>
          <a:p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neposuzuje se znalost českého jazyka v celé své šíři, ale pouze elementární znalost nezbytná pro vzdělávání v daném oboru</a:t>
            </a:r>
          </a:p>
          <a:p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otázky kladené při rozhovoru nesmí přesahovat znalosti stanovené Rámcovým vzdělávacím programem pro základní vzdělávání</a:t>
            </a:r>
          </a:p>
          <a:p>
            <a:r>
              <a:rPr lang="cs-CZ" sz="1800" dirty="0">
                <a:latin typeface="+mj-lt"/>
                <a:ea typeface="Times New Roman" panose="02020603050405020304" pitchFamily="18" charset="0"/>
              </a:rPr>
              <a:t>v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lastní rozhovor může vést s uchazečem jednotlivý pedagogický pracovník, může být organizován i formou komisionální</a:t>
            </a:r>
            <a:endParaRPr lang="cs-CZ" sz="1800" dirty="0">
              <a:latin typeface="+mj-lt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v průběhu rozhovoru mluví zkoušející </a:t>
            </a:r>
            <a:r>
              <a:rPr lang="cs-CZ" sz="1800" dirty="0">
                <a:latin typeface="+mj-lt"/>
              </a:rPr>
              <a:t>mluví pomalu, zřetelně, srozumitelně a klidně, přizpůsobí projev řečovým schopnostem a dovednostem zkoušeného především v tempu řeči a slovní zásobě, používá krátké, jednoduché věty a jasné instrukce, nerozumí-li zkoušený otázce, pokusí se ji zkoušející přeformulovat, pomáhá porozumění gesty, opakováním, uvedením konkrétního příkladu apod. </a:t>
            </a:r>
          </a:p>
          <a:p>
            <a:r>
              <a:rPr lang="cs-CZ" sz="1800" dirty="0">
                <a:latin typeface="+mj-lt"/>
              </a:rPr>
              <a:t>je vhodné z rozhovoru učinit záznam </a:t>
            </a:r>
          </a:p>
          <a:p>
            <a:endParaRPr lang="cs-CZ" sz="2800" dirty="0"/>
          </a:p>
          <a:p>
            <a:pPr marL="457200" lvl="1" indent="0">
              <a:buNone/>
            </a:pPr>
            <a:endParaRPr lang="cs-CZ" sz="2300" dirty="0"/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3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4000" b="1" dirty="0">
                <a:solidFill>
                  <a:srgbClr val="418E96"/>
                </a:solidFill>
              </a:rPr>
              <a:t>Rozsah a forma rozhovoru</a:t>
            </a:r>
          </a:p>
          <a:p>
            <a:pPr marL="0" indent="0">
              <a:buNone/>
            </a:pPr>
            <a:r>
              <a:rPr lang="cs-CZ" sz="1900" b="1" dirty="0">
                <a:latin typeface="+mj-lt"/>
              </a:rPr>
              <a:t>Konkrétně se může rozhovor skládat z několika oblastí:</a:t>
            </a:r>
          </a:p>
          <a:p>
            <a:pPr marL="0" indent="0">
              <a:buNone/>
            </a:pPr>
            <a:endParaRPr lang="cs-CZ" sz="1900" b="1" dirty="0">
              <a:latin typeface="+mj-lt"/>
            </a:endParaRPr>
          </a:p>
          <a:p>
            <a:pPr marL="0" indent="0">
              <a:buNone/>
            </a:pPr>
            <a:r>
              <a:rPr lang="cs-CZ" sz="1900" dirty="0">
                <a:latin typeface="+mj-lt"/>
              </a:rPr>
              <a:t>1) </a:t>
            </a:r>
            <a:r>
              <a:rPr lang="cs-CZ" sz="1900" i="1" dirty="0">
                <a:latin typeface="+mj-lt"/>
              </a:rPr>
              <a:t>Úvodní</a:t>
            </a:r>
            <a:r>
              <a:rPr lang="cs-CZ" sz="1900" dirty="0">
                <a:latin typeface="+mj-lt"/>
              </a:rPr>
              <a:t> – slouží k navození atmosféry, otázky směřují k informacím o dané osobě:</a:t>
            </a:r>
          </a:p>
          <a:p>
            <a:pPr marL="576000" indent="0">
              <a:spcBef>
                <a:spcPts val="0"/>
              </a:spcBef>
              <a:buNone/>
            </a:pPr>
            <a:r>
              <a:rPr lang="cs-CZ" sz="1900" dirty="0">
                <a:latin typeface="+mj-lt"/>
              </a:rPr>
              <a:t>•	Jak se jmenuješ? </a:t>
            </a:r>
          </a:p>
          <a:p>
            <a:pPr marL="576000" indent="0">
              <a:spcBef>
                <a:spcPts val="0"/>
              </a:spcBef>
              <a:buNone/>
            </a:pPr>
            <a:r>
              <a:rPr lang="cs-CZ" sz="1900" dirty="0">
                <a:latin typeface="+mj-lt"/>
              </a:rPr>
              <a:t>•	Kolik je Ti let? </a:t>
            </a:r>
          </a:p>
          <a:p>
            <a:pPr marL="576000" indent="0">
              <a:spcBef>
                <a:spcPts val="0"/>
              </a:spcBef>
              <a:buNone/>
            </a:pPr>
            <a:r>
              <a:rPr lang="cs-CZ" sz="1900" dirty="0">
                <a:latin typeface="+mj-lt"/>
              </a:rPr>
              <a:t>•	Odkud jsi? </a:t>
            </a:r>
          </a:p>
          <a:p>
            <a:pPr marL="576000" indent="0">
              <a:spcBef>
                <a:spcPts val="0"/>
              </a:spcBef>
              <a:buNone/>
            </a:pPr>
            <a:r>
              <a:rPr lang="cs-CZ" sz="1900" dirty="0">
                <a:latin typeface="+mj-lt"/>
              </a:rPr>
              <a:t>•	Jaký je Tvůj mateřský jazyk?</a:t>
            </a:r>
          </a:p>
          <a:p>
            <a:pPr marL="576000" indent="0">
              <a:spcBef>
                <a:spcPts val="0"/>
              </a:spcBef>
              <a:buNone/>
            </a:pPr>
            <a:r>
              <a:rPr lang="cs-CZ" sz="1900" dirty="0">
                <a:latin typeface="+mj-lt"/>
              </a:rPr>
              <a:t>•	Jak dlouho jsi v České republice?</a:t>
            </a:r>
          </a:p>
          <a:p>
            <a:pPr marL="576000" indent="0">
              <a:spcBef>
                <a:spcPts val="0"/>
              </a:spcBef>
              <a:buNone/>
            </a:pPr>
            <a:r>
              <a:rPr lang="cs-CZ" sz="1900" dirty="0">
                <a:latin typeface="+mj-lt"/>
              </a:rPr>
              <a:t>•	Máš v České republice nějakého kamaráda?</a:t>
            </a:r>
          </a:p>
          <a:p>
            <a:pPr marL="0" indent="0">
              <a:buNone/>
            </a:pPr>
            <a:r>
              <a:rPr lang="cs-CZ" sz="1900" dirty="0">
                <a:latin typeface="+mj-lt"/>
              </a:rPr>
              <a:t>Na základě úvodní části si zkoušející tvoří představu o jazykové úrovni uchazeče. Tato úvodní část není hodnocena.</a:t>
            </a:r>
          </a:p>
          <a:p>
            <a:pPr marL="0" indent="0">
              <a:buNone/>
            </a:pPr>
            <a:endParaRPr lang="cs-CZ" sz="1900" dirty="0">
              <a:latin typeface="+mj-lt"/>
            </a:endParaRPr>
          </a:p>
          <a:p>
            <a:pPr marL="0" indent="0">
              <a:buNone/>
            </a:pPr>
            <a:r>
              <a:rPr lang="cs-CZ" sz="1900" dirty="0">
                <a:latin typeface="+mj-lt"/>
              </a:rPr>
              <a:t>2</a:t>
            </a:r>
            <a:r>
              <a:rPr lang="cs-CZ" sz="1900" i="1" dirty="0">
                <a:latin typeface="+mj-lt"/>
              </a:rPr>
              <a:t>) Dosavadní vzdělání a zájmy uchazeče </a:t>
            </a:r>
            <a:r>
              <a:rPr lang="cs-CZ" sz="1900" dirty="0">
                <a:latin typeface="+mj-lt"/>
              </a:rPr>
              <a:t>– slouží ke zmapování studijního potenciálu, zájmů uchazeče s ohledem na zájem o studovaný obor:</a:t>
            </a:r>
          </a:p>
          <a:p>
            <a:pPr marL="576000" indent="0">
              <a:spcBef>
                <a:spcPts val="0"/>
              </a:spcBef>
              <a:buNone/>
            </a:pPr>
            <a:r>
              <a:rPr lang="cs-CZ" sz="1900" dirty="0">
                <a:latin typeface="+mj-lt"/>
              </a:rPr>
              <a:t>•	Do jaké české školy chodíš a jak jsi spokojený/á?</a:t>
            </a:r>
          </a:p>
          <a:p>
            <a:pPr marL="576000" indent="0">
              <a:spcBef>
                <a:spcPts val="0"/>
              </a:spcBef>
              <a:buNone/>
            </a:pPr>
            <a:r>
              <a:rPr lang="cs-CZ" sz="1900" dirty="0">
                <a:latin typeface="+mj-lt"/>
              </a:rPr>
              <a:t>•	Který předmět máš rád/a </a:t>
            </a:r>
            <a:r>
              <a:rPr lang="cs-CZ" sz="1900" dirty="0" err="1">
                <a:latin typeface="+mj-lt"/>
              </a:rPr>
              <a:t>a</a:t>
            </a:r>
            <a:r>
              <a:rPr lang="cs-CZ" sz="1900" dirty="0">
                <a:latin typeface="+mj-lt"/>
              </a:rPr>
              <a:t> proč?</a:t>
            </a:r>
          </a:p>
          <a:p>
            <a:pPr marL="576000" indent="0">
              <a:spcBef>
                <a:spcPts val="0"/>
              </a:spcBef>
              <a:buNone/>
            </a:pPr>
            <a:r>
              <a:rPr lang="cs-CZ" sz="1900" dirty="0">
                <a:latin typeface="+mj-lt"/>
              </a:rPr>
              <a:t>•	Který předmět nemáš rád/a </a:t>
            </a:r>
            <a:r>
              <a:rPr lang="cs-CZ" sz="1900" dirty="0" err="1">
                <a:latin typeface="+mj-lt"/>
              </a:rPr>
              <a:t>a</a:t>
            </a:r>
            <a:r>
              <a:rPr lang="cs-CZ" sz="1900" dirty="0">
                <a:latin typeface="+mj-lt"/>
              </a:rPr>
              <a:t> </a:t>
            </a:r>
            <a:r>
              <a:rPr lang="cs-CZ" sz="1900" dirty="0" err="1">
                <a:latin typeface="+mj-lt"/>
              </a:rPr>
              <a:t>proč?Co</a:t>
            </a:r>
            <a:r>
              <a:rPr lang="cs-CZ" sz="1900" dirty="0">
                <a:latin typeface="+mj-lt"/>
              </a:rPr>
              <a:t> děláš ve volném čase? O víkendu?</a:t>
            </a:r>
          </a:p>
          <a:p>
            <a:pPr marL="576000" indent="0">
              <a:spcBef>
                <a:spcPts val="0"/>
              </a:spcBef>
              <a:buNone/>
            </a:pPr>
            <a:r>
              <a:rPr lang="cs-CZ" sz="1900" dirty="0">
                <a:latin typeface="+mj-lt"/>
              </a:rPr>
              <a:t>•	Proč chceš studovat naši školu?</a:t>
            </a:r>
          </a:p>
          <a:p>
            <a:pPr marL="576000" indent="0">
              <a:spcBef>
                <a:spcPts val="0"/>
              </a:spcBef>
              <a:buNone/>
            </a:pPr>
            <a:r>
              <a:rPr lang="cs-CZ" sz="1900" dirty="0">
                <a:latin typeface="+mj-lt"/>
              </a:rPr>
              <a:t>•	Co chceš dělat? / Jakou profesi chceš dělat? </a:t>
            </a:r>
          </a:p>
          <a:p>
            <a:pPr marL="576000" indent="0">
              <a:spcBef>
                <a:spcPts val="0"/>
              </a:spcBef>
              <a:buNone/>
            </a:pPr>
            <a:r>
              <a:rPr lang="cs-CZ" sz="1900" dirty="0">
                <a:latin typeface="+mj-lt"/>
              </a:rPr>
              <a:t>•	Jakou profesi dělají rodiče?</a:t>
            </a:r>
          </a:p>
          <a:p>
            <a:pPr marL="0" indent="0">
              <a:buNone/>
            </a:pPr>
            <a:endParaRPr lang="cs-CZ" sz="1900" dirty="0">
              <a:latin typeface="+mj-lt"/>
            </a:endParaRPr>
          </a:p>
          <a:p>
            <a:pPr marL="0" indent="0">
              <a:buNone/>
            </a:pPr>
            <a:r>
              <a:rPr lang="cs-CZ" sz="1900" dirty="0">
                <a:latin typeface="+mj-lt"/>
              </a:rPr>
              <a:t>3) </a:t>
            </a:r>
            <a:r>
              <a:rPr lang="cs-CZ" sz="1900" i="1" dirty="0">
                <a:latin typeface="+mj-lt"/>
              </a:rPr>
              <a:t>Sepsání několika slov </a:t>
            </a:r>
            <a:r>
              <a:rPr lang="cs-CZ" sz="1900" dirty="0">
                <a:latin typeface="+mj-lt"/>
              </a:rPr>
              <a:t>– uchazeči je stanoveno/losuje téma, o němž sepíše krátký odstavec textu. Zadaná témata by měla vycházet z daného oboru vzdělání.</a:t>
            </a:r>
          </a:p>
          <a:p>
            <a:pPr marL="0" indent="0">
              <a:buNone/>
            </a:pPr>
            <a:endParaRPr lang="cs-CZ" sz="1900" dirty="0">
              <a:latin typeface="+mj-lt"/>
            </a:endParaRPr>
          </a:p>
          <a:p>
            <a:pPr marL="0" indent="0">
              <a:buNone/>
            </a:pPr>
            <a:r>
              <a:rPr lang="cs-CZ" sz="1900" dirty="0">
                <a:latin typeface="+mj-lt"/>
              </a:rPr>
              <a:t>4</a:t>
            </a:r>
            <a:r>
              <a:rPr lang="cs-CZ" sz="1900" i="1" dirty="0">
                <a:latin typeface="+mj-lt"/>
              </a:rPr>
              <a:t>) Popis obrázku </a:t>
            </a:r>
            <a:r>
              <a:rPr lang="cs-CZ" sz="1900" dirty="0">
                <a:latin typeface="+mj-lt"/>
              </a:rPr>
              <a:t>– uchazeči je předložen/losuje obrázek tematicky zaměřený na daný obor vzdělání. Má za úkol jej cca 1 minutu popisovat. Následně jsou mu kladeny doplňující otázky.</a:t>
            </a:r>
          </a:p>
          <a:p>
            <a:pPr marL="0" indent="0">
              <a:buNone/>
            </a:pPr>
            <a:endParaRPr lang="cs-CZ" sz="1900" dirty="0">
              <a:latin typeface="+mj-lt"/>
            </a:endParaRPr>
          </a:p>
          <a:p>
            <a:pPr marL="0" indent="0">
              <a:buNone/>
            </a:pPr>
            <a:r>
              <a:rPr lang="cs-CZ" sz="1900" dirty="0">
                <a:latin typeface="+mj-lt"/>
              </a:rPr>
              <a:t>5) </a:t>
            </a:r>
            <a:r>
              <a:rPr lang="cs-CZ" sz="1900" i="1" dirty="0">
                <a:latin typeface="+mj-lt"/>
              </a:rPr>
              <a:t>Diskuze nad textem </a:t>
            </a:r>
            <a:r>
              <a:rPr lang="cs-CZ" sz="1900" dirty="0">
                <a:latin typeface="+mj-lt"/>
              </a:rPr>
              <a:t>– uchazeči je předložen/losuje krátký text tematicky zaměřený na daný obor vzdělání. Text čte nahlas a cca 1 minutu jej interpretuje. Následně je nad obsahem vedena diskuze.</a:t>
            </a:r>
          </a:p>
          <a:p>
            <a:endParaRPr lang="cs-CZ" sz="2800" dirty="0"/>
          </a:p>
          <a:p>
            <a:pPr marL="457200" lvl="1" indent="0">
              <a:buNone/>
            </a:pPr>
            <a:endParaRPr lang="cs-CZ" sz="2300" dirty="0"/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33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Termín</a:t>
            </a:r>
          </a:p>
          <a:p>
            <a:pPr marL="0" indent="0" algn="just">
              <a:buNone/>
            </a:pPr>
            <a:r>
              <a:rPr lang="cs-CZ" sz="1800" b="1" dirty="0">
                <a:latin typeface="Calibri" panose="020F0502020204030204" pitchFamily="34" charset="0"/>
              </a:rPr>
              <a:t>Současné znění: </a:t>
            </a:r>
          </a:p>
          <a:p>
            <a:pPr algn="just"/>
            <a:r>
              <a:rPr lang="cs-CZ" sz="1800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stanovuje ředitel školy</a:t>
            </a:r>
          </a:p>
          <a:p>
            <a:pPr algn="just"/>
            <a:r>
              <a:rPr lang="cs-CZ" sz="1800" strike="sngStrike" dirty="0">
                <a:latin typeface="Calibri" panose="020F0502020204030204" pitchFamily="34" charset="0"/>
                <a:ea typeface="Times New Roman" panose="02020603050405020304" pitchFamily="18" charset="0"/>
              </a:rPr>
              <a:t>m</a:t>
            </a:r>
            <a:r>
              <a:rPr lang="cs-CZ" sz="1800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ůže se konat v termínu stanoveném § 60b školského zákona, tj. v období od 12. do 28. dubna pro obory vzdělání s maturitní zkouškou a v období od 22. do 30. dubna pro ostatní obory vzdělání</a:t>
            </a:r>
          </a:p>
          <a:p>
            <a:pPr algn="just"/>
            <a:r>
              <a:rPr lang="cs-CZ" sz="1800" strike="sngStrike" dirty="0">
                <a:latin typeface="Calibri" panose="020F0502020204030204" pitchFamily="34" charset="0"/>
                <a:ea typeface="Times New Roman" panose="02020603050405020304" pitchFamily="18" charset="0"/>
              </a:rPr>
              <a:t>r</a:t>
            </a:r>
            <a:r>
              <a:rPr lang="cs-CZ" sz="1800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ozhovor musí být proveden před vydáním rozhodnutí o přijetí/nepřijetí ke vzdělávání</a:t>
            </a:r>
          </a:p>
          <a:p>
            <a:pPr algn="just"/>
            <a:endParaRPr lang="cs-CZ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Nové znění:</a:t>
            </a:r>
          </a:p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Ředitel školy vyhlásí způsob a náhradní způsob hodnocení uchazečů podle § 20 odst. 4 školského zákona.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Ředitel školy stanoví alespoň dva termíny školní přijímací zkoušky, a to v pracovních dnech v období od 15. března do 23. dubna tak, aby se alespoň jeden termín konal v jiný den než jednotná zkouška.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Ředitel školy stanoví termíny a zašle pozvánku uchazeči ke konání jednotné zkoušky, školní přijímací zkoušky, talentové zkoušky nebo rozhovoru podle § 20 odst. 4 školského zákona v prvním kole přijímacího řízení nejpozději 14 dní před konáním zkoušky nebo rozhovoru.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Pozvánka obsahuje údaje o místu, dni a čase konání zkoušky nebo rozhovoru a seznam povolených pomůcek pro jejich konání.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dirty="0"/>
          </a:p>
          <a:p>
            <a:pPr lvl="1"/>
            <a:endParaRPr lang="cs-CZ" sz="2400" dirty="0"/>
          </a:p>
          <a:p>
            <a:pPr lvl="1"/>
            <a:endParaRPr lang="cs-CZ" sz="2300" dirty="0"/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42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Výsledek</a:t>
            </a:r>
          </a:p>
          <a:p>
            <a:pPr algn="just"/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Výsledek hodnocení vykonaného a zaznamenaného ústního rozhovoru je nutné nastavit jako 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souhlasné či nesouhlasné stanovisko o tom, zda daný uchazeč může vzhledem k jeho znalosti českého jazyka studovat konkrétní obor vzdělání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</a:p>
          <a:p>
            <a:pPr algn="just"/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Může se tedy stát, že na jednom oboru vzdělání bude výsledkem stanovisko souhlasné, zatímco na druhém bude nesouhlasné. </a:t>
            </a:r>
          </a:p>
          <a:p>
            <a:pPr algn="just"/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Nevykoná-li uchazeč cizinec ústní rozhovor úspěšně, nesplnil kritéria přijímacího řízení a řadí se do seznamu nepřijatých uchazečů, kteří nesplnili kritéria přijímacího řízení.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dirty="0"/>
          </a:p>
          <a:p>
            <a:pPr lvl="1"/>
            <a:endParaRPr lang="cs-CZ" sz="2400" dirty="0"/>
          </a:p>
          <a:p>
            <a:pPr lvl="1"/>
            <a:endParaRPr lang="cs-CZ" sz="2300" dirty="0"/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27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Redukované hodnocení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 vykonání jednotné přijímací zkoušky z matematiky, popř. těch částí školní přijímací zkoušky, které neověřují znalost českého jazyka, vytváří ředitel školy tzv. 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redukované hodnocení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Redukované pořadí všech uchazečů vzniká na základě hodnocení 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jednotné přijímací zkoušky z matematiky, hodnocení výsledku těch součástí školní přijímací zkoušky, které neověřují znalosti českého jazyka, koná-li se školní přijímací zkouška, a dalších kritérií přijímacího řízení.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Ředitel školy zařadí daného uchazeče z tohoto alternativního pořadí do výsledného pořadí všech ostatních uchazečů, kteří jsou hodnoceni na základě všech součástí přijímací zkoušky včetně zkoušek z českého jazyka, a to na místo shodné s jeho pořadím v rámci redukovaného pořadí. Pokud je takových uchazečů více, zařazují se do celkového pořadí postupně, přičemž po každém zařazení dojde k posunu všech uchazečů pod zařazeným uchazečem. </a:t>
            </a:r>
            <a:endParaRPr lang="cs-CZ" sz="2800" dirty="0"/>
          </a:p>
          <a:p>
            <a:endParaRPr lang="cs-CZ" sz="2800" dirty="0"/>
          </a:p>
          <a:p>
            <a:pPr lvl="0"/>
            <a:endParaRPr lang="cs-CZ" sz="2800" dirty="0"/>
          </a:p>
          <a:p>
            <a:pPr marL="457200" lvl="1" indent="0">
              <a:buNone/>
            </a:pPr>
            <a:endParaRPr lang="cs-CZ" sz="2400" dirty="0"/>
          </a:p>
          <a:p>
            <a:pPr lvl="1"/>
            <a:endParaRPr lang="cs-CZ" sz="2300" dirty="0"/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</TotalTime>
  <Words>1521</Words>
  <Application>Microsoft Office PowerPoint</Application>
  <PresentationFormat>Předvádění na obrazovce (4:3)</PresentationFormat>
  <Paragraphs>100</Paragraphs>
  <Slides>10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Motiv systému Office</vt:lpstr>
      <vt:lpstr>Document</vt:lpstr>
      <vt:lpstr>Přijímání uchazečů ze zahraničí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Krčmářová Barbora</cp:lastModifiedBy>
  <cp:revision>70</cp:revision>
  <dcterms:created xsi:type="dcterms:W3CDTF">2013-10-09T10:41:53Z</dcterms:created>
  <dcterms:modified xsi:type="dcterms:W3CDTF">2023-12-11T15:24:06Z</dcterms:modified>
</cp:coreProperties>
</file>