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47" r:id="rId3"/>
    <p:sldId id="359" r:id="rId4"/>
    <p:sldId id="366" r:id="rId5"/>
    <p:sldId id="367" r:id="rId6"/>
    <p:sldId id="368" r:id="rId7"/>
    <p:sldId id="369" r:id="rId8"/>
    <p:sldId id="370" r:id="rId9"/>
    <p:sldId id="371" r:id="rId10"/>
    <p:sldId id="372" r:id="rId11"/>
    <p:sldId id="373" r:id="rId12"/>
    <p:sldId id="374" r:id="rId13"/>
    <p:sldId id="376" r:id="rId14"/>
    <p:sldId id="377" r:id="rId15"/>
    <p:sldId id="378" r:id="rId16"/>
    <p:sldId id="365" r:id="rId1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79562" autoAdjust="0"/>
  </p:normalViewPr>
  <p:slideViewPr>
    <p:cSldViewPr>
      <p:cViewPr varScale="1">
        <p:scale>
          <a:sx n="84" d="100"/>
          <a:sy n="84" d="100"/>
        </p:scale>
        <p:origin x="232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25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pohorely\Documents\Spisy\Spisy2022\Ukrajina\UA%20asistent%202022\Tabulky\Rozd&#283;len&#237;%20financ&#237;%20UA%20AP%202022%20final2.xlsx" TargetMode="Externa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'Tabulka souhrn KÚ'!$A$23:$A$36</cx:f>
        <cx:lvl ptCount="14">
          <cx:pt idx="0">Hlavní město Praha</cx:pt>
          <cx:pt idx="1">Středočeský kraj</cx:pt>
          <cx:pt idx="2">Jihočeský kraj</cx:pt>
          <cx:pt idx="3">Plzeňský kraj</cx:pt>
          <cx:pt idx="4">Karlovarský kraj</cx:pt>
          <cx:pt idx="5">Ústecký kraj</cx:pt>
          <cx:pt idx="6">Liberecký kraj</cx:pt>
          <cx:pt idx="7">Královéhradecký kraj</cx:pt>
          <cx:pt idx="8">Pardubický kraj</cx:pt>
          <cx:pt idx="9">Kraj Vysočina</cx:pt>
          <cx:pt idx="10">Jihomoravský kraj</cx:pt>
          <cx:pt idx="11">Olomoucký kraj</cx:pt>
          <cx:pt idx="12">Zlínský kraj</cx:pt>
          <cx:pt idx="13">Moravskoslezský kraj</cx:pt>
        </cx:lvl>
      </cx:strDim>
      <cx:numDim type="colorVal">
        <cx:f>'Tabulka souhrn KÚ'!$B$23:$B$36</cx:f>
        <cx:nf>'Tabulka souhrn KÚ'!$B$22</cx:nf>
        <cx:lvl ptCount="14" formatCode="_-* # ##0\ &quot;Kč&quot;_-;\-* # ##0\ &quot;Kč&quot;_-;_-* &quot;-&quot;??\ &quot;Kč&quot;_-;_-@_-" name="NIV celkem">
          <cx:pt idx="0">28855196</cx:pt>
          <cx:pt idx="1">17328789</cx:pt>
          <cx:pt idx="2">5723994</cx:pt>
          <cx:pt idx="3">6351281</cx:pt>
          <cx:pt idx="4">4861473</cx:pt>
          <cx:pt idx="5">6037639</cx:pt>
          <cx:pt idx="6">7292207</cx:pt>
          <cx:pt idx="7">6900155</cx:pt>
          <cx:pt idx="8">4626238</cx:pt>
          <cx:pt idx="9">3842133</cx:pt>
          <cx:pt idx="10">8625197</cx:pt>
          <cx:pt idx="11">3214847</cx:pt>
          <cx:pt idx="12">3920545</cx:pt>
          <cx:pt idx="13">6351282</cx:pt>
        </cx:lvl>
      </cx:numDim>
    </cx:data>
  </cx:chartData>
  <cx:chart>
    <cx:plotArea>
      <cx:plotAreaRegion>
        <cx:series layoutId="regionMap" uniqueId="{714CB7C4-85BD-4EFB-B1FF-06265341A754}">
          <cx:tx>
            <cx:txData>
              <cx:f>'Tabulka souhrn KÚ'!$B$22</cx:f>
              <cx:v>NIV celkem</cx:v>
            </cx:txData>
          </cx:tx>
          <cx:dataLabels>
            <cx:numFmt formatCode="# ##0 Kč" sourceLinked="0"/>
            <cx:txPr>
              <a:bodyPr vertOverflow="overflow" horzOverflow="overflow" wrap="square" lIns="0" tIns="0" rIns="0" bIns="0"/>
              <a:lstStyle/>
              <a:p>
                <a:pPr algn="ctr" rtl="0">
                  <a:defRPr sz="850" b="0" i="0">
                    <a:solidFill>
                      <a:srgbClr val="595959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cs-CZ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0" value="1"/>
            <cx:separator>, </cx:separator>
          </cx:dataLabels>
          <cx:dataId val="0"/>
          <cx:layoutPr>
            <cx:geography cultureLanguage="cs-CZ" cultureRegion="CZ" attribution="Používá technologii Bing.">
              <cx:geoCache provider="{E9337A44-BEBE-4D9F-B70C-5C5E7DAFC167}">
                <cx:binary>1HvJkty4luWvyLRuKgFifvbyLUDSZ/eYI6TY0DwmzuAITl9Qm/6A7l7Vshb1Cb3Kqv/qG5pSCmVm
Zz5rtZXMNJgTDjrAc4dzzwX/fj/+7T5/PDavxiI37d/ux59fx11X/e2nn9r7+LE4tm+K5L4p2/Kp
e3NfFj+VT0/J/eNPD81xSEz0k4sw/ek+Pjbd4/j6H3+Hu0WP5a68P3ZJac7sYzOdP7Y279o/GPvN
oVfHhyIxftJ2TXLf4Z9fr/Jjb37591fFf/yvtitfnTbH+Pj61aPpkm66nKrHn19/NeP1q59e3veb
NbzKYZmdfYC5DL1BnAvFCFXYxUjR16/y0kQfhzF9QznHREjJERWEk08/fTgWMB1WE9nHT9d+aznv
F3N8eGge2xb29v7/X+d9tfRfL9+X1nTPjzCCp/nza29+vI8T2HXSlt6HIa98Xr13+367P339+P/x
9xcX4AG8uPIFQi+f1v9t6BuANklc/sd/f2yzX/73q6w5pn/0NP4aOFS9QYpggTDnCDPusm/AIS5V
xEVKEkBIfPrpD+BclLaLX+kSzPn54f2+yfw2Ri+mv4Dqxej9j4TYRfef/+Px4TuB9uxRCAlMCP0A
ivsSNAbO5mIlKJYudtUnZD6A5gFMzTH/52H75gYvgPtm/IeC7jSfH//zX76PrzElXaKkklxiTvHX
sJE3risUkphQCqGQvoDtw7o+QfkXAuH7/bz+OqhAIPx4+YfCZpfcPTaP9//v4yC4lECMYAT+wgiE
O8hCXycppRRyFWaKUQYAfsLhg0t9XNeni38enM8TX7jQ5+s/FDy//M+2+07oMIIIAkaEiESSgWt8
iQ55IykTjHCuBJHiRZJ6XhWwG3N8eLU73j0Wfx2lb+/wAq5vv/BD4bY9NnnZH5vvEPTAsbCgSEDQ
YwgDCXwR9Nw3grlSKcyVcrEUwD8+sIgPjvVhZdOr62MzfRr589719ewXmH09+GPh1fzyrwDYL/8W
N8eH7+RwRAIV51RAKlLkGZYvHY69kZwzQV0JFIMyBqB+idrq/bJebT8t89Pon0fu2zu8QO/bL/xQ
CJ4emwd7l3yHTAaMXiEMwCCoqJ4hekEO+RsMWQw8TRLGFSH8EzgfHO7Twv6ZiuvjnmDqC7C+uOkP
hdIWaq1X11MLPD4xf1jf/OWqiwLLcxkF32H8GybI3nCBGWLKlYiob9zrT63otyuuL6a+wOiLkR8K
o+fauCibY/8dktdzdSwRMELKKH5fHn8dBvkbThjwefkxToKy8WUYvHhfHe+fF/fPV8efp7/A68XN
/0tj9nuL+/CwPmSFr77zFyUmwEkQ5QL1IxD7CBcvYh57Q0DjUIIpJZRLX5D3z9rP7y/nt53p88Sv
1v5fXUw6ycFf7PfJPEII7nIEfEEJziC1fEkaBGQeBCyPPKsTnL9A4eOyPnnQn6cKnye+cJDP138o
dG7zX/7dfJ9Q5rqIEmDaSD4LeS9cRLwRwPWYohjzjyLtl6HsNk/MX4fmw6wXuHy4+EOB8j4Gt1nZ
5o/z98FGukiCZxBIJvQbti3eQNgCPY+DQIsQky8o28cM4Vwk+WP7zySab27wArFvxv//gvf7wvrn
toN/7I7B+37FF9r6H49+EuVfTP2YwH8r/HwcWj/8/Boj5Er2LBJ9boU83+er7P8VMfnkO19Pfjy2
HdxMvOHPlZSi0AGRzxbw+tXw+H6EvYFQyYAHUgWyhoLfM2XTxT+/howHWj3IiQqB3yLxvJT2mW7A
kHwDhkI4gkCMEMRh/rl7dFrmU1Sazw/m4+dXxhanZWK6FhYDEeL1q+rDF59XK5ALugqEdVBYwP5A
nYTIUd0fz6FH9fz9/2YlbWYWF9ZjWZrtknlacTcaLkTFLssm5t7YN6Uv0pCumjF1dUO5B2JNs6JT
45EOz4tZ9kQ3YUe3kVsusRk6X9Ztsc3mbjgJWdjrlM1+KjN2TIQIeGrFceLOUuJ0mXfGHt3O2eRz
5tVuJi/TqR0DWqW1P3On0irtTDDF2bSQPSv9aDYoKNrEL8bCXQ0E1jAOqQlC+NdX9e3YkcazCXV8
w9tY9+mQr3kRr0k8tjub1xqXaeeJrEkXDp25NmV4CNEwrXvkxF426bZuo6AdB7yeY3MsGC7XTs5c
Tct23yet8aPKmgVJxpWYh343YdFpkybMq4ao9eKq2dsxDRdVyKxmvTxWJMlXOOsaPWfc+kNOmDfZ
0M8mWW/nqlujSKl1QqfNrNC0bt02SJR7KHuq5/TdmAvYVjUcp77ONco7q7N52hemPSUVY8vUkdYj
ZL607NRpxdq6ItFxba8VTam2/WXbZpdmRpOOZO0nkdBzUo46bDcsngNAz+rKpidlJZdOIZacF0HU
j+cF7q54Pl1NYvKnqIs0r1KhnbJrPamMxxveetQVjeaY33Gn0FYlS5ceUJQ0WsR0V5n8nOXxOeqR
8EQ/b1s7VZ7DZm1spKMrVeR7MleOlpzc8mHbY3kx0eLKVLzTYHRHS2uh6zo7jdvwzB0atHPdKvNQ
V+qK2nucoAXuHQ8MJlAO8oWcNn02B3JK96jYhdRd94bdNcbU3mjqFRuH1UjiJYvt6YynXSSczVw7
67lTh659NpQs98V0Mc5oX9zHVh4q3PjVNCxb0d+7ipxOpjwTaAyen2FfZRuwzaDLxB7z8SrvuocO
Dxd9ka1Zu00NfzCSwlNj5hA79QlP22WSzGue3ha4CVQ8BgNpzh1KFiyulim1C1H3umyol2bxooxI
MKTRWczUchzpcixXgleLpuk2gtFEW5e/s1R6Thl7uOY6U+RtYga+5nokalmzcBNbe2vDyivzOfEc
ShcSfhSQmY5zJL15MLknh/QYxxkYfV0pbZspg33VSjtzWSxp3E+64ng7xeWkhUqZV6fjqu3xsMBp
Puj4SRas1lVIe525zVnHCt25uW6Ns4zS6uA+OZm742ZYkm6VuhM40CCM7nq+kDRezTTUDCWJdvuw
CeRgNDbzuhXTospvC7QanMHP3PiQNm5AU7zgE5hfwVZYzEGnqr2I5S4a4rMxy95GJvENjjS2tTc7
4Vn0VE9d5kUdO4G9+E54aWK0yIjx06n2DJHryV1FqDxELlmHkqwZbk+oS4I01U2db7iI1vM8nQmT
RdpRziKOTK/5UzxCih7Lg5M7O8uS5cTVNU57v3GTbe02O+KSpcxtoLDQNh0up1lEGuJRpLtOeCzM
34ZDHEjGdT/J0940QQyxRUZ3jKer0LZbq+ip23fLMe/1pLoFJRLCEQlmMXjPG69j7rsi39CsDapU
gUuX4HlcadryVTePhzzKNRnqu34W+yp1EsDSeajT6zp0fDsmge12YaE82ne7ijveJJITYJMBos3W
Vmpf183eDKHOwnGb5HUQxrV2h+5kCvtVnto9hMDtIPJtltN7XtG7IcnPmGiCvAi9IolW/cQuWRlu
07jwqmrchO18UTTloXGjlY3XymJPoOQ2St29K80pZe6647iDMDXdTRb5OY5vGlU9uGV30rpkUSDr
1cWwp2Zct3GqIfNBbIz28zitC5nvcGPPYpxtJldsWWnfyeQwc7YtM7DDIov8lphlm5plVIzLaD86
NaBuHmPL7gD5UxSVp6EAiFCjzru0SH1aEO1myUKJO5JBppvL8cZm05aM5KkIM7niGT8punbdQrbx
m5Sc1+VVTdJIqwIhrSrn0MQGwtuoru3YwfGHpquWk21PeW+QH5aAM4rxNmvQYqohvrWcFoFwTa7L
NHpyzc3MwVFmdzSazg3zul4Gczgij6XpqHsT51pGNfWlm6wppIb1JE3uu9jU4EwxxPvGXPa2k8sw
QYHTDGRL3PBoVHdNIS3I9GRUYbjJ3DnyEHM3SeEsEqSdphg1nsSs+0QxTTMwzKS74SFeC5612lVX
jC5QzyMdDlOq+7jN9aiyYzIny7GVp/O8dJFjNKR6TVB5TWNz3djwLp4JBKshjDXqx0ecOIeQPeSm
urJpXXud664RxVfpUPg8jbB2ebTnjrVeJjuj3dLxhzE5G8ue60KUT7KDTF6lT7SBVORWZmWraRmH
jetVfXnrdmWQtOG5ok2lTe8e4whfgX/FKk72LTeHJolvqIjfsUFt55lpB+ULOSaVJ0lu/OFW8jH1
xklJnaXFzhbpSewch4J6ReU8Dl143iJjtTTDJmP9Mi7VE1RiGzVPXk2sjt3iOtPj1BmvBsOC4Hqb
InQ5OV2mWYaXYz9tGRIBAdTLfLirOJn1CETCdNU+rEXv0URhrcoAtXhaFll7F41vTZhX/ij4FWbJ
ijXqJrMJ1lm2Hl26aIf6RLqy1HV5wrroEE7ViXyOEHmxCevIj81e9uPVFOVHW4e6HNCu7tkCJXjN
gJGl23kSC9RWiY+lehyKiOu4v7Qmv27LiumY5o1X8uo6n12p59kehuaWp9XGacS5Sdu3pknO3dR6
PHqs4shX9LzO2AaNUcBzuejdSFd4jDUxzTGT1LMVWo7UiXUae1HrRCszGq47UhY7xTA4c2p2Lhon
PcSdnpIuW2apU/thbWdgk1W3p0Xk1aMclhOaqqCtQryiddbpjorAKbn1yoa1m4gcCh7xBeIt9RxU
JH6nUq+ZhdoSUkHIlPGmjqxX2NkusyoFUlWNUscdjRYsF49FGhIdMWeByoLsbFJOB/g7aTd8RKQ9
b8v+0MbmAMkFvCR0NOe58WK2TFLAAb9jjsK+lAPxpxbvadKezx1GelDXWTwNNzJsF+GsFoSpnQnR
yiTZpi3yE5qhBUJzDemCtrqv+T4nw5no6CqPxqti7m/6oV0Zkky659kWoTr2E5dBeIRE3mbFHo9j
7Iexj9s+X4S03pe5uuJleZLPZoWcYZvK9kyRYSfry0bLqsCa26EHbkQP1IpC49Qrcmb8uvTGojlh
SastzhcTt9fNUCwSPkBOzmJdJBiC3GoY2lvcIq8FKpBOoQfjmzFkSxa2l2yKvZIBQ+/skpSdRrLb
hslwX/RyF7vtpnHYIgzFSj32rF6mobOuEN0qNwvCflh3FJ3mIvf7hugwCjcFlTsSOsEQEW9wg1rI
Rcpq39gpcIVdpSOs2bb+YJtN2foZVouqzRZ864xUt3m9pZk3p5OeJfNrBziOKqd9w+jZOPJlGdvt
OIW7ArdLhsr1WAiPVMc2wbskbi9xht+aOJHancsLUN02ZXNjc7VJk+o8E/WuluHKLatB53UZ+1DO
FTqEqkWMaxWjXU9b6QlIkekgNxLXnpLgxATSb8Z9lddrxzZAf6KlqLnfx+6mHtF1nvZBm/Qa9/Fp
nQydjvjoGxamQRPmS5ong5ektzMcIdSdHK+zIve7jkBc3LT4oYcbRxgvDH5b4EPdjcuKG9+Nm0Pc
atpEXj4d0fMqq2lazE7EPWWAFYY5kKum3MIati48w4qGC/HsOZZiTzp2KTqnXwqB91mVuH6MQuLT
yWxK0vl5Uz0NnTkPiSgXBSQFKE9GPbGi8ccM9z4W0cax/RCEyRRr1U03XZIsGuaH4myI6EKp+bSk
3Wocof4MQ7mJUH0DXg11hgT+guKdi+enXkabiQ57p5UnXRVtTFsGRZpvUEIfKSk3U7Ibind8jHeo
He/avrUagsvCtbEPQXrNEq5RNwidRfLoltNp1BaH2RQXocPfFkoumij0HX8ktNNpNW+cuTqfS7nJ
8biOm3bLSBlEaauRxaVuR+DCJLfpsrCHapInYooSrez0jjtZEEFoEOa+ZVmvm8quenKZ8UZ4uRob
z0BfD4oouRjAWd2i1M83n4YCQgd2rG5bajWEjMbL7ARFoqknrab7Cn60GOk6yYCrJ4Vdlim7OTOo
BR5hDxF4i8Jg+tVFJO+gMvAmMHDRD3uwnINbNVcQOQ5RVHgjsWu3Vj4XNPXI6ILPt2BXU8+5jrI4
8aNOdbrtdZfkN+44+mWoNqrqG4jjyvUrPCRwUNC0K3cOb1CpzUh2deqeKtO9c0Ts+OldOPNiQcty
M0f1W1H0qbbCXags5V5cM6jUMznouS58m0JZ2EVk8t1yZ9LY76vixIH9lvO4mAy+TIxYuE2+yQa0
xSzei5IsZtgAK7ZFXwXzPJ42dbchUROwmJ9FrtkTOlR65OpCTcJvaM59qDk3VQOhoAhPDcvuHDYN
EN3SO5cKrMGqb+ekv2ma7J2cwoswkkvgPQdhxqAskZ6Jc4tM3/u9Sowe2uaAws5zTRnUk12bhO6d
3O4MJQZS2rsuc3LN5ttGsYXTDrdENC4Yn3ue4ySQigfuZAJ3ZEZHdXoLMAaNTfZxUulQxbGmbFxO
EWSzIS9WxGQCiFRbBXCw06tkvxFOsm3q4UBr9yKrpp3i0UbR3ovsvLC13eU9vXGlXaJqukjc9BzI
zfk4SNAqzHJMq9NEtCdxC0lDpaGmcVtq2pttO6Whr1h5jcdpBVaRQpBQ1+8XOWStq6XL9mosLnvD
vYhhLUdyMTeu0AYlPIACiEStHgd1l6Ci0aYYFsYZNIoqCRGGdp4tU78b6qdaRfduki9byd7VAvyw
G6paqxHtOmdb93JpLFCtaFyFiJ+qmdS6hMpSDMum6xfpXHsNB/I/Vou46gKZajhFtOugoEAWwl20
DKW5gkr8Mhfl2ZAjb+DZ0rJziEVNkazCMPZc6qw7Vi1EPi9iUlaa52CVwLTzhoIclfc+4lEFHzeY
1GCAtjeXcQRWSUq6EjLK/TJDSwTOu+Nj4RyicRehCu/T1G5a17arNgdBgIxFAIwj9DGUZU5LLsKB
klWSXHZVXASI8Gpd4+ydIU6g2hppFqoOYkJ40SsF0AmoHAYLKdYhploOrqk2aWM3ydD2K8ZipPtZ
pb5rliYK0y02lnqzALLbMAiE05Bq8BcJcXU6KYo50XU+eQoVi56OjsauWbnusArHVAtKjiZB4dKW
UZCO80mfmtkXoVyTUYzA9oXSTAAnyiMICknBodhPaAaakb2eVUm9nF0a0YCIVsj7HkH6c1R3EaI5
CVS/6ioLFt7lWkjQ/STN71MyXY3hcI4FcIosKvHOdcIZNLBu3NBD01AdUnxaMXUgZLwnCQTa3h1Q
EOPUuUQR01V/2UxgwLiP+tO86haoY9mW9e5hjBvQG+34YKKIBX2vsq0ZykTjpoGagTeFblqwXTWm
xu/74Yoz6UOlUQWg/zlBTWSh09xJPSoK5YvLsg1bDxKG42Wk8R0p7Ela8gNEtV1vsV01cX8G2VQ3
JgPhoqG7LLUyECw+QZPztptzCtW37APwl1krN38AhjWDlFB7UYT7hQJFrhDFuOWte56izoJdgv5X
lwokuxxyLR5AbqPwL4ggUQpewp2VmuVjaitITGk/Q9Lgkze/A7sw2nBRnPRuvIpiIldOW500Y9j4
BanPZY+V1wpQNDgEiTSbU1+cjJCUAUSaBVUTXiXVqG0mw2U6pPW6I0AFLd6MDsuh+AtXYhhuk9Zd
MIelEPugMI4RhKkpqegyTgtPjHbwu7KdPJMYKEmakus0GWdPhONSqPkJtcMRCE7uuQIHuIjOm4Ge
OLKgCxC912EXy6CqxbFQbNKyL5d0yqstJnaXlX22EsVu4nRaOv02zdmhFnm6TKTVisTrgva3qfM0
giaX0xbkvWQwQVviC867tcmV1WnLNjbpah1ReV06ZabxgPTUVeEK8/hcVINZ2AJs3cErE7vMp6Wb
+wMFae3LlwW+Utvvy2pqkij++LrG54//2H96B+T9CwS/Xn9+4ePXT5dlAX/+8Cu/e6Pn/snnO/36
osJzw+LzWwsvuiAf3iz5nRbJHw7+yf4Jx9DRgBMVf9RA+fWw71fdk1+nfmyfwGkZqIeYgoaIS+E4
GhxG+9g+oW8InLNBcGQXzkFRgqFx9rF/wvAb9PzaA/Sr4bjAh3OHH/sncGIRXkMBK6Nw9MN9Pv72
V/onXD23R75qn2AO5xIQHMjCmEhF4XTql+0TFKfzHHfPTQUUdwdDertUjXlM8YhXk6h4YFzDfDBL
GvEQGFMFRRSVmVciUD0Hoy4KlpXLPHzMyBxqg8VJz+hexm3ilZnx+r5Tu7E9sX36MJQmvZjGd7xx
Lwea57qSMYMUAuFIdGGyAK2lh3qcXPNGD5JQaOZgqMyn7klMZbrAkTJrwVKm68xetsqBsqnOq3XR
ZHyNq45qnPWRnrFTemwcl2GdPCjXmmAGtdpz5oyCklKcl2J8MnY/w0s/ywnDL+IsPXNiCxE3cZdq
QlAAFO0tSufWi+ZkCiaoGVljpiXCM1TeOWjmDGriZHJ2pqdqC7L0Bgpzn5tZnkcZlnqAchUCZ7KO
QrJoO2DIybPA1CfARllLhAdbNr7onVB3sRVBCa8nHaytS63C/CIFSuoXfaK5pMXzTjJNgNNDDVh7
TqVcj4jiETprB+iizzpryW6I57tYLSNSkaBUVaiT9KxH+BIacTWwACfVzimOkqBwQYxSnR+JWemM
tKcTFIwgJJhEnkV9uIB7BTWk8Hp2gafaq+KuTfgG9KxDMncbm+WVF7IJnjM/TctxXVh7FYXdgqhi
W/Zqjxz3mhUzRLBRgiaI/ARe9GiQhJ3EkNbawrkL+9h6omYrldEn6N+EOszEeTtAlcICN59KqHbl
HWpARohLrNvKWYZptW9hsVqwPPNH9ABF17btjG9KFCSddHXl9idJU95leCIgjI2rfCBvgR6XoAk1
YZrpFrSKhq2qyqzDOF2XE3BFA+86aFxlK1Z0jwzXFyWv922XbMo52vKovnP48C6U+ZnDFCR+MKwB
2au6GGstY7fyuplWusqbU2rjy6rqek1icVb00yXIAnfPE42IU7+8sUlxCjLvWtXhUkIXcmrqzQwK
zchAyXATkO6RZ4t59MATkdej8CbCBIOdNEeHj7eMjk+TPRElujeqWo9Rc5xdEvmpkxEvlF2qY2eL
66VAwybvWa57J8l0QUYvG3kMUM2buHUe2pqXGp3aMMk953xAeCU5fprSfJUnybrPq9usREd4nGBn
SeHF4SZSzja2zkk7K2gFwXXVYs+04K/yMkunZQqaCRysPpdKbB1QevuwWuAyOQX5fC+l8KsSdOAc
oTvezvfAtdcpLa6lcyOMOQ2dIUjD9qLvNHUsBveA2iEt8zuehCiYUdssMtWD8UN9Vdh7MjYqcEPh
agE250cQG3UzGGi1IYd7YQNk38k65dn8ui6SBxknK2cA3c0UStdpXK1K2i8qUV3Rqc+gOwof3PwG
5bTe6j4HHDKoWKLCGp/PjVjIHa7QQ+7KGvY9Up+08Tmt004rEwYcyjB/Hrhd9DYKrIX+UpXHSxGB
sY0uuS66E8LqVIeg1qXTjVuAO0bZAOqFK84HaCAB6VeZBxzXD4tUnXbAVFFxqbpx1mjI7RZHtFiE
9UQ8O1e3nQJhYZbdJsHAuctWwo9XTeETBKUx7S9rPnKvrkswg6oFXTx0Jt9h7rKsW1DGB3KYe2j6
jv4ETTtoUoC7U5CZRA3y5syhLaugddXcVEwSqIDWMo2GTUVPqIFHqopqWgwThDNeHNOE3te8NkAp
+1HHgt/Gzgiaghik7jLu9fWzs1Wz9DpuiD8IJnUfZqXfO8oGsmsYiKXNhYjHOhij4RS4505E7h7j
adsy6EGUYZisy5jFy0ZFgakS+IFqn5V3z0Jn3ZtF0YibuOgOaLYNNGuz2zkmT7BzDLKqewE9rlyH
pD+f4Jzdqo/UU96MWze0W2bEW9LHOgybs3y0O+RMwyofp3MzpTsH1GrRwNmB3DbbjJt1EcZibdhg
PKuqMYhacoNC6CqwBrqRDujZz215iDwuBBAQw106Th6v0eAVsXuI8YS9xOLEiymvlqAwCo3BsxNn
5n6SRTH0SOPAGUBt5WqRlsbd8gZ7UwWia2H7pZG48CzpM587/4e9M1uSG8eS9hOhjRtI4pZk7BmZ
yj2VN7BcJIJYSJDg/vTjrL96puqfxWbuu82qzUqqlJQRDOC4++dH8zWymMOtYzq3QrzVpl3z1Qtf
q5LuI+sho1rlnQ55nJFFlLf4BTI72x4Ht/zRL+t3s9QiD4M+zMD6vi4e3vJuCFvkpVDxqdVfixrO
nel44ebht+5Jl7nJkIwl6tlL2uBU88e6ImGu6C9DWXOOgup1RTQ1HpXfuHzyp4wu0GyTvVeR2Hc8
KEjL78JeqaKVvt6ZKnobm8jfxb577ca+wOP23cMknWo8r1WTfsUL8rxKrG9WqKiQ9TxnVqRJPlAZ
w8Hw7uGnDRnQE5hfHCmm7PChX+P2A3OMRAA4/+IpQyI0/nSeeSl/kDC8hR940w36KCJ1X/u4Vdqn
KnJRVgfDw+JNr3So9tE0nINE5JHHiiiwj14fPIpL668nSMPHMQ5vkXTkib9+dqx/DvFgeoLn0Zq4
rA3iYQdfg6ezyrtOXnB/7CaFFEgEGxtis5R2DcgNi49kUr1xbo/+eyONy1vCJlg8DZyYsNBiypaR
PlTcfHYm+c366rFLylskbLeVeEdK+9zgRcma0e2rdPzpe/GLXKsbvjTHjnMfw0702cYacRHyGW+c
9t2CzJ51AgkcDoHRLpiFTPfufP4zqrxjOcgfHK4X5g6Hk5Otj4OPWYrDpciSVv/urMuWdr6sHp7V
UT7ZxHsTND4p2cKfR7qDITGzpcYN/QLv/ihMBpL/Vzn0j5NI38xCYeamsI/E8B0rfFqG7tm17YWm
9BqFkJ0i/bQgUzLDyZOR/Y51L1Fp8EmIkfytd/BRz8Eyfq9p9TMJhrtgoVmFs2aJ3Wka+NF4n88D
4t5Fwuhq2DUoER4EvcOAhfQ85pgwlmJQ/Jw0K91XfY9/72VwQOfd5f5aHqiqVA4jZzf54yerepOP
eOhqh5MKViSOZAbxnyzRuZr5vaP+wfd6+BN8iLISMnwY+/U6Tl1bUPXD0EPg+/VOirnaz2l3ntpR
HJpybLIgbKZCLDCJx2j5Rd36FmL+yKNyQyRKPPgNiz50J7p7qrzn2mNTARTEhz9CFLTqiqtLPscD
DX8wEsJBV6O5FP8Sdn+lo/8GCP5X6ux/JOP+Wjf7b774T2kX/iPEygCIuzANYuZF+GX/lHYBeuux
j1Jmivp6innkP6Qd9BtNILdQjv4Dp8RP/SntQM1t6CtOs5T+v7L7PyXu37Q69iz8+e9/JeOSAFze
/6fsgoAhCEdTiqE96nl/V3Z0SStThWWdq84+hIh4+sUgkFtu1mUouDJl1s7kTI09xCJ+TkX5nja5
c8snxzMdDfH7XOoA0BWMC2Uf5yFZC+qNYHaExaXQaLsT5SZvgpOo5Kl2/X5x3jfm+5RGH3E0kUyu
mJojWXiK39Z++hQGonAsPSAbk7Q7Ixe7oYt5btsRfiqFjbm0b6tfnXvePdUmefOp/vBEkjvJjqtv
HnhUH+1kd2na34RDd1sn7mC499Gyi/StzuDzeZm2zc2U2PMo4cG3Xx19mMSU9yEmE0X3Q/TedjMw
lmqnIQ1x7RV9PR8nHeW+SxDb8dw/NYh2dL2ca9zJxA/2IKLvcMGc2ZAUVR0dK79GpEyLEnFoWG90
08EGmB2QbsP/24/A0Wh1qdvgEFTp2UHVpNJHgFbnazjuOUmLVREYoWYXx+urI/Z3AjxjbcWOLeOD
xmWlU5ZZ0hRe1WZITvISzqfthx2exSwgPgDDw0Teal3CwCI7k6qj6aNcxbbgus/hjhUxnfbGFwcg
8JlKC8/9uhKY2jGyNgWrlov+3pX1vlrL+16DDenUZ6yTa8owu4Z9/c18/8U03V2KaFqOyd5g+AMD
mBTaXIcpOnM2XFr8AoQFn8zVoCam6xLaBzth+HT6qfK8t0jXj1uVHANTBVbmV03WjI/ekDU9+4bm
qvPUrtmAeW4Ng28MsMinWHQfsR+djPlJZeWoe8AS0UGt4h4T+JjDbJwrcdfM5BJK8D4t/1mXK+YE
d1vL8dAz79wH7XXQr10YX0TsXScm3s3qrgF88sV7n9xy9H2S607uAqJP4wpszpIi8KabcgVnUBcm
5g/TgNnXgp5oPiuOWRozR9m3j2ppMr5IvBLStBkgm2XpnwXSwsS2eUTkYZXj75pSGLPsI40X+AEE
kZLxIBqBrbiY3s8+WCA/qX946XQ7VkE++oJgLm/2/QqPEpnnIRTrjRxB94XHqOmvtG5+AD7iXf0+
+sMbwQ/P6/JRLV+djW9ZBc4padpHw5KfJCy/F8rfet5eY8dyb+TDkdgQNzrkhVcWYw1xR3JjNDLT
+kZP+rgm9IwQIsc6hz0YsJ6GRdwNn5PABxI0rcJ/UmMMRThtfzY7vvLPufd2NPX32rG99hYkSPPF
xPNDJ0ckgBwzin/XjMGLr5pzXX5g1csR7urFWyIkFRc++H1hjT6sFl8aYR6ub+IVmA3LiZHQMJi3
pIW2p3TvV/bY+e01Uep9EewYKcihqT5SPuyHPOqiIpgJrviuPCV4IzT37jHXXdIRCJrCsGDqhmVg
y+qrro+SVl4xMX7TBAm0gUqrHN/FiU/4WE9L8yOAkbQnMcyEuMwDS0AwSe/JbzHtqarJTbB0r/00
20ySGy1nDUw0CxkEnJAlHijlHpSN4G4Eec0mcQxmFRxrEJN5YtM8oBMe88jg/MSpWAMykJzdYwtN
kTQw5XUqEB8u9CMJEZvTdAhz46eAbDyVh4jGgDwkOGxKhTHGiL2LEzyeCaaskgY7CXD5rLf/44oK
8CYYNlOCYyROcMYNKSAwpdR1svzqOwNgD1KtMfFOrrTN07UX2R//bQJxM7LCMuEXcxV5+8Hv6tyM
cGlitoTFyoPpsuI5zhaXZkD/HD79dXK7Bh3PghbBROuDkSszpyicoAg+RG/BywhgE/lawqj2Q/Oo
2PzttCQH8KNXTRGIBXH6vTQRASkYgYG044DJeD7L0pQHUg6fM9HNgSXu2vndkoWRFTkZnT6kwxxk
caj1IWjGvFbIqCsS2bxLW1CBad8cSbN9iseHgSDcAHsNBMeHJ1ObLk/HmJ3nQV6CdeRAshW0lvcx
9Fwe3JZPeIEsjKQAkVxSFwBRaeaX7pQ2hGR2Wp/CdTqU3XSqED1lC0izYpEbdKolwqFx+paf1CHG
WATXOydNemgd5mczZsaCHpO3C1jdvIRPCmFiQV5EjsB37O4TBddmWs0XGn/Ql3JZDp1DiEXH/hlP
1Qz5o6AiPGDQAANybmpS6EoKUBxq13UBzRoLbGcE0edpWFyQ30HWl8nJrqIEy1zdhV11cYkbchbg
tzJTGWa9ZjlPYLuuV92Ob3OAYLfuJYP6UH6mBz1B4CuYLkYCsABXKmr2RaMyLFS93hm9RvvF4rn1
tfHyuPnpjUhCvNUdwFVUe1vCXZ47IDqeUlkws8K0ET7zXovDHb9usWYQMjRLOZW53nv5WsXiaGP7
hb1NsDF6zjIZI0LsE39G+Bjdgm/fi2YWwJwQoRgerrfCIMpL5vaq5PrMmYF83V4deEyjvJV43eN5
qm4QxxSGDfGpKhNwEDQAudaJbyRUryYJbqeqA/zDY5Dagb7ixe/wZ44B2TF+qHsG03TwTm2CNxJ+
f1042DwRbpy5evWFCYAzbQKyHHDJjfu0GU3R0MnBUEkusH6f+QRECvSRSsKNiWiOoky6PbA/OHN1
2eGtGic82dUuaRgiWMs+teivFahHqE7YnJV9pqNosjThVQ6o502A/cvDkp6atoScWpoTW3md62l+
XRranEoPhPtkiwFv0H2/eFkbPtnlFRzvW117Z9VOMAhnRL60bwHQu11bC3EzVfA9E3uyS/MwIVuV
hD20IisFvu1ocHMm68adSgCOWIcBencBiFf1ZN2NQ22zigPU1cbsRABgms5XpE4/rBfjQEY/At2G
WhZzNFwk73neWphvyax2Hh/LS0CqekONnka/FYdpHh64S+IdgHn0DoY0K3tTKGjkXci9CP417rDV
lIUqPZ6ZBWxGGfTnlgwp4P5y3+o6wV09gVOp+S+wrw/wFw5KOHfycTLpmj7oFSk0kjiZaV7XmalP
/dTcG/aM0LdCm8JjCNV1RjgN7oJSjrBUGyDYQ/SrC8RXB2BjbEWdxRPADNUD/ZzD/lA7+V0Sn8Gv
5ggvDaAI/DCs3gmMDA3eFx9Ufhy9Rp76jYD1ZfXg5YAb7XIRxPVOMb88x7X/CIADjh1ebQrJCRwM
V6ugOJfdM+LVh6E2D7Zr97wDtzHVeGE9fDRl2OwVB68DBDls6TvsyaPlzcO/5OP/Sj6yCMt3YhSQ
/uda1Z+70P6qHf/9K/8jFIQsRGUKG7BCxG9IGv9UjiE6VTRgLEQeh1wwRlz411IVilP4X+x7Id3y
wn8qx/QfNML6HxguEJwUgeL/JRT0fW9L/f6eCmIVlOd7EZgCgOwUf4q/poLxDAFL5SZYEphZSQCC
v6/ry+Rwx/Y2PU1O2n1svLEgnrxv3CsuUJF7mDJ3Nhzgf6ary8pGLRheolNpIthHC38JfFRM+p7t
gJQ89oTyYhUVK5YeQIFCtuTVb+qhWdcv08z+2Z/JPb7g4hmJ6Q7FFdouBnh1cCl7lGLaSOdjk9Is
Jptm8YKnrlsK31fgOVEkGMBlNSmu9FIDGIsKUmlQP8D/QIYqlzctBeMW1Wk2hNXd2An6AMAtL4Fm
I1FB24hwEMTLXO/XlUOn2PEuWRvcvLI61xTnD7obD+tQ4pxIzEXjXMoSeMOH2A3TPuE9yybrbhPb
z5muLiZCVEeH/jKEOt73usTMwBgvcO5B2DFMAZopkvVz+FZCrZU0Occp/R2063AerH7lfvMds8lk
qxO/nTNvvQ2Cw7SscR7I46RqVpSBuUtGOIwtZeCeaqg2wBy8B8hVB8gYkmanKevyNkwgMycUbWBv
gh95DY1Dryl1e1/OZ+ctOxbU8M7K6a3T9MijvULrQE7RQfq4CkcSFsZRgsnXwOdCLhkbU1TNNkfL
c4XnOjf18JwMAvTg8B7R08LiDzTfKch7tV+6Tl9AWuYxIGxku92EQozIhrJe9oanP9MIVn2jFBoh
ZXjPp34/deYdQEufNfda+Y9VpXSmVTBD6dafQ4pmAE7LBzkNI6B7AF2NgWnHUDioV+32jANAjUNY
swrICFIcDIqNuzOSmH0/VqZIKnzTM7tvZo2OweRIsYbos7DbSi7PSJaOpAa5zXy1wvOQ595HToNX
eLxwSJEZsHYByp4dJjDqJW1F3lal3ekGT2VEfqEyAfz2PIjh1e9BZrMRkjFY3+NqPXtucTln49X2
5Wddi5uVpPVpQJdPcL7kRCDvSebyp9VDnMsIsWpgQXmpcb6NqvZE2/mKif+WlU1/SOiUT9aCcQvH
a7SOvznjV06j45TulVdCSi95M1fyuMwNxnNp35D+oK2lZ14MXpP7aZgvHojVqKsobF0MjwZRjkd0
eW7icocE4R1cI4BITto8JBGEelsdW/zjqdHudTmcWsyLNwP6XC2u/yz2yGFefJJFMngpASmPJb3R
CUhmJ9N9hDYPTaS/axacDHMjln2VADRHwwl3ukpeSQLBG/TxHcKuSznZa5vavGydQvcRdQ9XU5Tn
9CbgKhwAZiO2QjpB0fuJBlJJZCFScpwDePJgD0kJumD9DiB3TgusXFvhceqgiMoSPnSTQtG4Jd5b
8AZXHvX3C0dqIs5jl2DMnIWFJgHwXo/1rkqg8FycTb1/CJnWxbAxdiVguyVJ6ifq5nlfD+d14/EW
10JBb4wepUHWun0N/2rX6LApwMA2PxjIHqHD9AIrDpyRF99oNUH/dKAMBkOOij1PfcCuiyT1ARlU
2oX6J7pR9lh3A2yk5kcPdinh3bgvQ4ViSblbnGPnFEFgsayyzTxE96hdoZMVgITdSx2CC9VtUtRe
/AWj7fUdkMP7moz6YKOrH1XJq79Uby13ZmcWrwSiGMc5mRWGmVjB71rkU8MXWDblfBkTJR81WONI
EXZkLD4k48AO3QzpF7sf/kRNju8VLvvMK5Bs0xVRpV8Q90WFP4GcdV/wmoJDWjmyoyE3b7E/PEaJ
e+Xt/MX5CkybzvIwl2OchebIAT/lLvD5DyHkNZTSHroWBsKWsiewT/JOl+t50h9ulOEhcPXTtGjv
6nyDY4TKXVoKizg8fpQjnvHUT3MfNw8ACUvmfJFNXsEeXPW4o9K9czt/9R7Of7bcDApdKESxsW0+
rEgOAc2H/l2nFiM+3Zfb0DspD4gMyHQWH5cQjqtdbpVD3jcO+inR+jej5PkGb/p1kPXrjPISXbpD
KqG8tYar00UGJzBUgW0wjMJ9wXSb4CnD8KkN2lsSU78Ds5mN54mNX24cn/suflBMfKwaLkfr5V6q
QXyiJCYJKkVTDBEe5WmTFq1w+1as+34Wjz5o0hqX41DF73HKTtLoXTevl4g2e+3XOQyZU9PZ+9gA
1OfuVTJ6+YWS2w859meF14eWPQSWj2C13U8iQAEjBK8/oplG8tqQXOg4R4Fo50X2aNPo1Z/t14jP
QkcSks0ITYb+SXatRTEPfotRt6nzEK6K3ciCJ59Nu2ZjcWMuXkb8qrNnb6rGPXUftMQdtvjocKmR
P83Jz4mxWxRV7y0nb15XFyxdz+2SQmU0NNczO6Qxg38Y1J/ET64t8Y50xeurQLpEEHPtfFg1wky6
IlCkQb2flxHIJlBAWd0hiT54zb4cPeDB/oCroz+Aa7lLuDp13Hsi8PcR+upbvP8Bgt9y7/nL64BA
1hyXadrhnDqirXOigzq3Xf86pf4zKk8/4eUUorGH0n7wGkFhufgmQ/MvAVpBgCQwaJblFDpvFxsg
/9VSZdSih93PaBva8oa2/UWWY5723g2ZCCZ7cd+Hy5cb5Hsf4gSUct9J1JWAkYS/ZWqeFVrEOHFJ
lFP6Ynx9Xdrlwe+eVkWfYsR/kNy4g2L10k72RDrUiUIH/2arJU9e+xhDRiR2LdDn+g776TpYd07U
sut7NFcwelRN9LgQ/zIMsstmwZ86yRO48GTX9AZtHv954s0NGapbjh67CSHq6/LQdvZX3KQ//UDg
WGDFDL7Em3v0HasCCgiHe/XQtai/leytnMeTlbsNPIjXAJgVTHmG6pLFqzi2B1ALlqWFaycHXyhG
B7oeHnV7N0UNMI/5wYMT367zJ3yzBVI43UUC31q71vdBOfuAMJJhJ1tkk6G8K5VW+1rhQSYiuqDy
CIyqr1zRLO47Uv0rH3oJ7gCY2RADb207jQki6Kq8G1YkA9WQ982UntIYnqeZmjtS1uxYJcEJcPNH
qzcGXENiV15gX2E1l8l3OiMk76vkobdRV3ihusAG2VUAeLJx5Ohar8HVjAKf7W65qTx8pLFt4IzW
x/fcdOpaofV1mREfShufIFjbjJT6B9P019TiPAq8dIt5ZoHzFNoWtZhzGXxzEHXtWOXVFMCxMkla
NDN/qXxaKDopZP1pc4kEuwVnN5xRXItumaqD3TprlEtHbz7HEk1hNz05i40HkYImbjXJlMAfb8G+
N0SlyUfiKZjjHalx5bB8DGIvw7l9X7WYisMBZSmL84wQ8SNaUajo0JV1vURUJE1UtBGmVtR2R0wY
HvgOHCgqRYlZIJxRdoex5M4kim0VrftayT0e+qNCGIdrJsZFsHjejZBcg6SzY1atsPHLBZ1MBZDB
q920pxbrHwiqTbCmimVKuotdywVMEY7FpCsB3ARAi6fuU0h8hD1HflZx9GtFm06P8akua8wFK+oc
XenNGEbWzyq0EsOqOEtBPx1f9KHp4Ewox5+HeOjwOYZF0HSzvxv6SRXIjsgerxl+N/h0Gs5NVlnS
FZQmAwhB0heDQcdoEd6u1ayFxzj8xt6GNjN9d+QK2VVMccS1cMfxIK5nXiMwKIPutt1gyq1n3IdP
YYXOEhOgCggQHD7OC/IgdQezYr2guGqyaawf2PvI5vsWcNLNPNXpsV7xPtVkKAzh9SGt8Yqv4ZMV
lTiwMIYFvVTxzcr6B00mfg5D4GCiwZmKBXIDjoQmwO0addkYd+2P6om55BY+dLDrI0xoQZC+eCId
bluHTvtQ+zcU6yQuulthQHp+1lZd/EhqYNJoAAAkXH+SGaNH209wxSW/V0PU7HFPi2hR8Fj74IKR
sy3SaoGVzTAY9P1XAMcIlV/qHrBqIJtN2+xqFo4ZCQIfJZr+gTE67+MK7t48tTdkPYPcjM+RBDA+
cVTMhvCH6/DJaTdLtKRiO72Xt0aP+8qzFQyw7ineLhF/XPxCAoVHJ1oeywl9d+xA2HTMfLf0hxEZ
kaJHsnbeXTqMKiOVH+YdyC/HUQyQTTvuLEl98CQM6F8Me8/O5QkFl+GCygNINJCS+5Cgl7i6tKgt
bFZh92HPy0MU9DWEG46NYGuhubKF/wbL+6gXRa5THaD02p8mDwLO+egmCNpNWGyAkr2Z+EEwm6ta
sXPDRnxm1z6H7NK7yKCbXCkcEvCj7lQ3Pbs6RLktXENAp96M0gHx8IEb0RrnuK97QtxORFt5o+T5
olDiLecyyoN4RrM6afPGVrcxQZ9TMvEVpP6rVAcdxpCJJETkGv2aMXzvLD5b4JA+PC8CBDQuKOEv
OUWvr/BraDycMsFtMMd7HYcp3ip700bSZE1oDknAHhKD0TBgY8ab9SXpJXC/Uf2uWAM8y58YuoHR
eQiCp3Zdy5MuD+gP9uSF+36f8YAH2dRo78yrIQs1Pq1LC5+bQhccGk3EXlSYvrzgzvjO5RpeMLQX
CBHPUxkEy2nmCdBA3FHXcjw3yHN2a4jCobUgFCFNr4oBuKrWF2lMZhq03VOWzz64IVdFc5YuyU1S
UXOrm+gNhroBftIFZxjc071QeHQtnxFzI8IaUkzmM9ZpoODx7az2DwT12XJFbiKq57XF4hiS0EKu
dZR52ACTrfPaHkYk1yKhhzHYSswGxGBoh99eGUdZ2oYPslxt7i3fFTT9hs3Q3GsgLnVjvxzByCtC
rhH1xDdixXqVeJouaDn4GccNV6wEqE3iYzBC9yRQ8Td2R546lgCAgr7fns2mnwsRCwy3JP3ZSxgb
w3piBPezg6LzYRAdXVCvSKY0GvdyFrsYaVNJKnfTz2QXBCPBOS1m8OUHEHbRrsZpgxgCG2B6+jZp
NLdW9ntuHL0CQsrmFgz1Cj8YXdGbXrwMBv1oWKXlnKKmR9bPOKkf8ef5ths+aQY95gj4R6wRWFv3
AlH91SN4Bb3/Xo26Pv/LJ/1f+qRR5G17ov57n/TvfwPB363SP7/4361SGoUJY5HnhQHeib84pfgh
MDZYMrUtVfTxM/+sT3jYMYUfx98wAF8JgBl+6p9OKfsH9WCvYr1sACYmSf3/k1OKv2fiPzml2OsI
oxQrpFGgSBhM2b86pQESl9FqY/P5q1zsg4hRUK6aab1U8OPYdvNiF1RT2JT9ltKfdkI9d7ik/6g+
EL+7Na1oDiMucjgvAN7mnuZku+XxlyQcxXbvk3b43VrVHSrlQ5UjT+vQfwC1QrC3YZscbA+eA5uC
HrwGM4zY5gve+6oox9DfeQbner/NIRIDCfZSYccNWlKH0U8+EYidxTa9kMj/JFM0gzjGZGO2GYfy
5DSy6EZsww8OalYTNC3U8GmHGEcYBqUJ9gcKr5id5m2Kird5SgeYzPSQr9ukpYY4RPGyz8U2heHv
nkEvXIMajLcZbdimNSwP2/xLeTQY5Caq7gPf4usx4g0Y9UoMIE6KQ1u1cd5hGOR8GrM2qqCwViT/
qgHCtGzTI7LYjGOc5NtcGWHAlH9Mmhg5k5ajeYhbqtqm0XibS8uYfbQLiVB73UZqa0lWogUCdhlV
e0Onp7a/wQk3n5dt5k236TfZ5uB4m4hBD9y6BF0vj8GwboFKRgF5QfE+Bdw6g3uNRG5ikk/6FzeC
nBlGb7bN4FhUA3A9tNijggG9I+bHGmOdl8Lo7idzUbUBxmLpq+sQsm8PbuY5toBeK++GC2Sq9aYF
JogCuakDC5mwQi7MI+sKYXAZbkpiwlc2twuR7Stq2Nixs2kO7BX7EBAhfFMjZtMlCQSK+0OpbJoF
+ynOblMxdtMzBptasCVljrIAedIhhOypIX9ig9+HbopoxeSV1DijiYRawvKYuwrySW86yt8UlYW0
iizi92QTW5vqguc7kfpnEHTo+3oYWkxX1VmbcOhqrIPC+2nbM4GiKmbXcrwNLEOPJMkNpc+tRi3H
hf0X1z7EkRZvbOawgFOs74r7ZA9y5WHkKwzx9ByMrsxo1Ka5mUNZ2Ir4N5ZEdNcO0etY4eFjyViE
LRmvYvZvCGGXQc7z1WFl2+C+vTV5mqYg59aAwkSAv2/S2eVL2qEriXWiaIWifijYXQkwuAKujFgU
Shn7g+4lQ6BdcYUdWVM+JON1rdK3ktfVHh4alsck/VdIvyeJ4kWZ3jjNTlO5bToa3nzsPajH5AIe
z6vXskjX6QWmJ2LTGKh+hPkHBazc+SrIsTLbYlsWSg7UiA/k22Yv+UnPcwDpMr5N0sMOgEHuVniD
MBaCEPXx0geUoiYwP7IYkQr29oyrHkifZfDf5+aw6NFhwY/8Dkq/2BjmPI14uidVKs4hsxh21Pi4
BHV7iPvUnav+Jon6HVFLd8ZAD2zW1/1OoaaE6IDuQS44LHOL/VNJAf3V+KhjTV6fSw/To1sBV6U2
wOKccdaFh7AUpaD1lstkzcsw8LGhzkPnWmKWSD0HB+0H9z0LneOlRxfKm4B78iLnt6nC94bsd8mH
mnxUBC4M2sDFkCAIdj6k0JpisEjtk3eNQ1GdTIs3QsEYaivG9yWsoV0n30PLYfGAog51j1bLZv8B
t5B55Z0ipEM4EZo691Y4hl083fciQAG077GUxsdqt+7XIJtzXD6EWOaRVuRe8eHazjU+oTZG9x9P
gwTCH3QpqlrthwVTkLKZFgMdHOgBPPlVvZQFtrP4uSvRig4rgBpwWKPClNgSUM/G7ltMpfIxqEWG
d6PByOv9jpNFYqNUi50EwslDlyhUOagEkzg5WkyodhwcR1sXF+Y5wPKowaM5/raQw0Cqx7bHAYMG
ArxzzJgHXKxgnSmOkoVUMASAkM2gSRJ0qPMQe28g+Nnwb+ydWXLkVpqlt1ILaJRhuMAFXh2Aj3SS
QUaQEXyBMcgIzDMupjX0DnoNvYquhfWHTFlLWSllq1JZWcqy1EOaSSkFB3fHvf9/zvnO3kxE7U99
8xnbRIuNw41QEdzi0HqodKZO+KzCGVdVxq0qzD7o3Pqu9Ur71uiaNtDx70BIYr5tm+mqd7zle3Bl
BOgkRoTMfBAf0gT2hIvj5GhW47lP4jM8H+c6ArfxV/EyFmS3Rk97d+O6P5ijOeyKHouWhRazVu10
snlT+XPi1rCvMLVlNS6sIkgyVAkninhFS7lX1poHQ18v/oCRtStXvxxMYz+XBgOI+5mtkh87zAnY
J27hQzLiVC0AllYsYeL0j6vXn+oi56ZpsrLwvBCo0dUxCpu1p65f4yTn9Yn7bdNgsAtuQwKb2kk1
9er3dZb5jZ7drnr2sJSTe59EsXVuhoTlGktXLAb2V7zCe/hBxY3t6svecDnKU23e960n9ioxS79v
H4bZuLXY2HOpUYE96yn7MHSzJX6vY4hEvTfeVEOE5TS1nzbDnN1/zquKMNMWNZy20GFrQ1zp+y2S
QCKRrPtp3iKKyRZWlFtsMSG/iAPtDLfRu8xbtNHcQo4VYcct9Ohs8ceVHGSyBSJ1S+HnIiMZbWHJ
aotNSsXEnScfltIZfeRr61Cra0PSciBxGetEL/UthBmZ+NG8LZdZTweAj9B6ECt289xged1inHHp
1afedPrA8bqPGrn4Hb+Y6jTykdo3dvsdP0scENUSN0zZrak/qYSv6G7x0XoLkv5hCxIDrdzZpEzn
+ctUyfSxtLFF9nfTFkZtSKXy+WFvF1vX1bLJ0BBcLaNvMDbqQ5zKRwBzFWML6J20KoFbAJW7mblA
lSn+C57IYb6FY7FjfuvmWh3GxupvOefw6UebY19u3n0Mu59mzPwQ48i5Fsh+9eb0L9z5U+MZ7Yep
NV+rLQ0gFrxJYksIkJP7PBEZSLfsQAmCL5gcxPe4r5MD59A537IGcRwR05+NdZcW/Z1ZyXLv8Zrt
nEEjnGmiW7XpWOMnGZ4bF2/UMPQsi4TNE5VECBtN/S7W2HW3+F8Dc5D3bH7eK3Aa/izILcSTe/Qm
4o2Wa5/TtbKvFY+mRUTMheNQ3tWwIQvdiEO8WvdzHo+h1Xn3gs925LKqGSOzPI2ZuFWdMR8ct3vu
8wWVO+aLxQ3Rw5LQ016NMjs1FrsiDS/W3jDa2R+L4paHwHSuMr0Ls7720ezqe7lqD1aev3WFd1jj
5EOikVz1tGjGIsfQrt7qKVmO44oFFW26bcUMcSdHqe7KI0tuEQzwTqHpcU5zqA43k2HjK3TNcwf6
84ATo/O7pXnmEpLh0vTgig6kMLxhlPih3sfC2eQl3uwDjCHp8jzNiOkkK/EvRttpl7LGv9gFunzT
uTAY8oh7+TjfZEnePLSx/TRXOXZer+hO3BbOorkbYK1+dCYN3ldSclCVmYltvp94T302s6i7TFma
hm1rItxENUd03pZhH1UR2K/GxoCE57PXJiuwBUtONYK9sK0bVlCsJb1lvXjIQbA65LEFjxIQACTa
lqX7JMta7Gb9KbXG2TejzrqaRrYfy6xEcHhVqti3FflBr/1UjtNXkyDpo8L+0Tfecte7Mhi6Wp4K
hVHfGSdOY3K1rFDMU9q7NRpw6u6JIryUrvY2wxqzGJcuRT88TG77SSQAzwr6d3ZuzwppXqt8V/XG
IdZmXA69s9kBuVpWFVr5ILiY94ItQ8tDwY80DHqmZqqgW9ZvY7nme09Z4iD7/FOZtwObQkLYQHx3
wGx86BXGOcEdW2QiRvFILAA+G1mt5wa9LtW0n62p35t2DzA0x3mG6ZcFqzW+uhsMyk23C66OLW3O
vope7fPU+CiUvUOSsi5j3SFmqygmCJThY1Yerj0QPaEuM3S5CprYotaLabWAMdaHtOCervVtdlTs
XElcjOfBQlYaovU02rjhIhNOKQhL9pMNEvG02Pe9rRMMKiDaTestHok1FD1gFG/l1MfnuUehv8k9
rok6Y0R2MvKmwQ8Xgygb+keR5RiT4+NkV2+wORas+ZX1WXfN9ZJ1dagBVMOFiu8NJ2E3xMSdI+4N
Kt+RBf829psftzbOsSqng6kRUF2xt0TAPADiQOlULok1VrdMaf0jrL3kXJu4CzHsauQT1BxoQ9py
BQHy4c5otbWlnRDH1otCPecGjD84ib63mVOzxwSyq+sZUptIw5E8PGveEZOwdVBrJUPIXukmLESB
KPAPEDTh9+6kH/QVCnMfT3flNLjHeF1P5dAQMqy8G28x9h1IncvSfDSnihdrIIjFSr//WA3jRR9r
O3BajQtrYjSBFUmUwQ64Y9rOGA8mh7sBkxEGb5aveb8Oh1h52mGM5nxfrmydW3uY9yOE6h3Pj9PS
5URmFis+irJ6Qbg+cpsBDObAlpJy53rxhI0o22IvxXu3LueSd3boQIdjKZ1bhI3j+Li669VO8/Ua
WzigZ5tdHKJ6vWOGwETM9xVYCUl7pKiW85RHJdWo5i51uDzG29Ld3NbvbD6i8xhPD/W2micHpA7A
D5JDlX+S2/q+2Bb5mTcGK7S+3bQt+Ztt3a/Y+/8PXiyvMlCSfBNvl2+6pXVo4/izi480JP1v+kvE
8FOmTg0Lb4ZzsvDYacv6MCQkU+q2kGh+HpTL9qDn/ZPbq++ADA9Jg+bogSI4embHbAh6CWWs/Oqs
rPc7OBhBY+AUGWVyiGvvVdPM/MViq1+k5W1kaPkpVtwdPELoOqtBf3Tk62R7azCuRHA1nRVpnMG6
tc2gjJzB1wto1DVepp3eZoRovMq9iyf9c8FtFPtLjKusMP0pTo9d2bkBXCT0tD6rb/qlPQNDC83B
zfDqh5CbHB9Nsj9ZJdv+VEXv2qh9mNi7nziW3aOIYdwKpd/oMWl4Z8p4ADQr6b0i2c8ZyC3iRyW3
rJH5bTTSi6dJAfB7+aQzCuyWjByMZWYmv+4FGWjug0LNV+nmjzxjNGJL3tWOOQisvJqDAgA5gXlw
ZZxMEHgjFe1NDG2QJ9NLI9rAS2srgKIsSAAYr9DNBw5f+0BaOAvURjUugD/cSiIyic0uP+Zjx8cq
HnEvNTMjV58XN6IDMhE55XUt2D8QwsT1NuruB90arHB2k+8s5QA6FF04dw3fE+a7eOnkTR3lrGzJ
ihOwBJO7BW04qh6AmRaBxaHgO2A1DtNobprKijWvKvPD0IRTGgfOYsQ3sHDOYzW9yGQAVm4xNper
8JBHOMP1BiSqABvUVvkS1CIj5jGb1bXMlLfjFNAPHDZRqLoJSL7ENvG8EBg/GNK5DrrVnKGq7LGD
jP+MTP4JC+ftp/W1P13Hyr8Iwfm3/0ntb/3v//0fNrcuNWy6/kOpjS424+wPJte/EI+EfGPTACKF
C5hms83+uLr9TSZXPLY/Z3JlfyxdFwK6Zdr/rjlgZZZ1xWZyxSL19za52t70ZitO3H+aXH+HJtdl
k1whDP3R5OpiYIIy9+cm1z6Pj209/+OYXO0VZv1YLL/a5FpCVht/ncm1G6bn2HT+TiZXdjPfVwts
9E9MrhbBu1imP2dyHfiUl5b4e5hcFUnLEv/8vliyUBEP+qPJNV8drKEjU9B/rsm1sJOOkY5Cj99m
cv1bsCKnNUIEUCwQZmSgRbm/L1ak1IgvMWy6XFL/IViRwlLvZVn+wIpcFhzrasOQ/5MV+Y/LilTe
xUvj9fC3YkXWBSgRlfz/WZG/ri6pX6Wfl0t3/PvUJYmmqsLKan9DXVKjg+uZqp/UJSmxycuMd7/L
uqQlpVymtQnGbi0AeoXo1SRdSlSpVn6KHAhvpqY+pocmLDLsV25i2fs50R+8YvgugHTcNp714q5q
PoyzzPdzB5pAzrF+NFl4ahumnHZKP8vyft8li3ZtYgZF3EPPHcognD3RhhrrfD8jH7EbCEGNkbPc
kRAldVDicZLeHRVgYb7mxWmClhi4xTwCN5dHUAbzvhkkgDxPZbvME94fvwQLenLtJuLIDHpfDIYg
1tWGq2iToxOhXXSyIFmzJWlFOQbl8ilL4Za1+rkoq40rPxUPAv4xdtJEnTPAUf7sip7d9AKv0Up9
orJo/uXk7Z11fXQW/HtGW+THRoPsCjH7ggIzAT9uY2Ku707dev7qwF63q+WGaKx9qLLphHVrPOsW
0mYuaooEppu6G6prXzv5vQZzHDexvFmtda+3hFyyiFl0UEPsT3k7H40mafEqzK9MF+vVm4wr9spz
vsIoqTtScpKtp7D0kz42Dzr1KxdX606F42SX0i7qgGkXv5+dGgnRl4Y1RdG3d1oaX1Mio/u6SPsL
5QzxsQPY5isxd3u0tJLFmWnvoRHyO+mAnzdewNT9yjeqHVUnAYz31Zn19LfCYOfkVUuzE81Cp5NI
HDhg5EsbO4WpaKi3fkqHYFu4BCP8j2oqNBZWreGvk+huhgYJsZ46VAuKfrpWu8u6ASVrqQPyxoGa
JHGA+pu+Hua1fJ480uhuNdyU/abmGEjQOt6PeSFoUWfaU9PDyEIBJis3uwfERjeYaeTBy9ddbGeh
DyQ6Vs48+NOkv9TpwHZ9tMe9Rax2LhFOnbKuwyGeDwC+sZRoxF5Gh0gQMBpUhRujqNNwGKOdV6Ts
JPC4743laAuv22N33skew2tnI+V2DrwT1w7LWrAh1erzUMzr3uoOrPebwOxTNp1af5ethPVqDfER
+/83hYVDG9tvhK4KiBdk38eUhL7AHepsQMqoPY7aAEY6TTuYDtO1gyFwTounuoEbIrzqa2p4SdB2
ZHkLcx2OtaYIBvcWXkzV4qHudAslJltei7uMprO2aXpygZURKMrc2A4DDDS1wG10KH744YlfW9Ou
mnoUvcj9WogOjdZePkSNvGvimeyQNj1FQDPYziyfvL4RYUQ6mghxOQSo9llYI7SJRQN9P+/wRRNN
9mPsVeAH4IN0lBdkTfcIoGRZ1dnSsFb3lKyFzaSPfrqud4vttofZQQq1pvwGosAuksn4uG5Z9NaT
QQLvPHCG+U0SJz8NZkPobzNjUifgugYUkAj81xRvScmLigy/3tgSXvNdaOaxtrkld0aNWqMRR0F9
iyntCoyFS3Vr1C+NKaH/iGZn28ZA1Dm6LKX1OKg5p9dqqDETfRefBDzxYGpqwcpTs1lI0qdixdcI
aiX80D40DmVWleh62SeVUJuDURofSgenvId3sX0H82q7pPnrFPPnCkVvocmsgFrU8wLgBip81a4k
UWfnVeMJFo+u5kvHVHw98S36ko1P01yAHcX44isEHN8ehV9laoQtsLQnwRILG8kXTLiI7SD3EBif
Gj3/Wtgwttct35p8SxExdjFpktoaP6wDWTEZd80lmaq7WNTeSc49+M3XxaKUjqWghfu2/LA4PIph
N7AhjtiIt6+2Jl46nDo28FHKv6jMa/eeaSjW7e4Cp4LwyGJ911R9wedNZG0eOWlwNaHANuDPYSr2
ko9QmTtIoxrf1FfWLHS2DPhsEmU+uSgKaxuD6wbCM2Y5ChUb+rHOrJMHjwc/BXCNAgRBI1stgHN7
ziMopu4sD5ZT37c59k1rZGM6RhZVEU12gFbio3vC45b5hKJubjAk+Dk5SGTiCYF0gYFYddWGXkQj
lA4bCF2x0NrqOCbkC/S0/IjD9a7JoTaW3qvXal9wSsw8jfL30YYXWrY0F1Afhym9v4ny5iNApqNl
67f90IxHJRFYx2kIDa07GKk62H38CpekO7ki/zyvCJaWmL+0EfJH5o4XyLyvPbEWYg4GyVVTyy4d
515Z1J+GxHiP4ZbcWTGuYzA9mFg1WgAnu/6YNHlEds/Gl6IRAU6ngt0zscpiASSUNcAS505heS/p
W9NyPRRmtTX84KdNa9zcqus3D4T5PHfizsbJFpLVAOc77kaze60S2kpcapb5NiDopU4H7ZzmK8N9
zZ3CPOIjCMk6HnRbOSASVBFawg6KGp+cHO5n11MgzuOIpzDG+iwLE8Zq7EgAWVMEodEpn+q01A+j
TQGDI9vvUD06kC5cFDN93zWPVWVafDCd1ad5ys8MGYEw7/Ftk6bWYq+FgzC+zwZpoh6+OcWdyQui
SHZogWhFqI1HRxWJr/YiWqdQiyzCqwRfshWrXtSSD4tSDGVGcSc3JW+NQQgRToecwf/tLLvSqkTo
pZMBpMmxzjUuvyqK7Mswjif6LpzToo9m4MRF7UszRXkSJVpDVBVhTeRF+wBnY8S9szx2/Riodp8l
fDNrMT/OufO1o0WFhGCNmcnEqVz0X2KMW8IqLmMVv1sp8aAqJcu7yhdgEZwnxnd8qNY+tnUIxpOH
/aHnsGzc7jL29ZPdwiScJQzUPEYsJaFc0fYjce0HAmrMDqYTEKrWGA/gW8IuTu3wD/+GibnEB9a6
w7mF1UYHF0JcQuFg960oCpOpGwj0RRTgETzDUO58chUx4pEzPxRN35wdM762a72cFgEtpl/Vp0Jp
EKDroQ1L1VB+IYeP+EdXE56NRcDqPNbqknod56/e8XPpEGIX071zhgwNXcQvnbD3U9Y9gWp6y1eT
nqmIarPXokhzACTwfQuLRI5X3XKj4AnijHhcCYoPFebyxc7h2ouXJLfzcKqyW1cM5d7Gz0mLnf21
1UzKWfj8F3IKUCFJ+Blf+vYlb+vTGGdF0PUAzzwXkAkP6KAq7PVQlvF9pBZ5a8/loQKEJmvD4rbR
fowLdkROG98PItO4FGQlPyX45mzaj0XXc8ZTodKYkDwo+HLK/CmecLcsY/pQGySO3SSZbxKBrtEJ
NLYhpTFsHakTcWteSprLRv453qIlGPI4OjrGbe9yjrmZjqhkNhbFrdkzD9oghy50XQ3t3nbN5DKp
3t3P1Yhpbp2/z6l2WbR4wnI774upc0Nz5NnWkyHXNq2nXUG3rChwMe+L+xmOd0SsHf9/Sv9h1jw6
ilQJ0PHkxL0DtKT+lrcgtE0DUOvmZgWVCzN5dJNAYDXEhDL5y8Cz3OxdEaytcwCsXp577eSmEs6L
523YPxyvHc/5fdEOAUyxwR9AIVsLPohuTeeD4XbBACNr12jFszISShfFMdMFN6v52XIBEEqEOT9T
2DM9UV+GHEhry63OsS1YYtgzdjlU22nM7muAYtrKH8xX5oDohmIvyXQLNSw3o+0+byRW/HPTesix
x5CDYq3JOeqQDA46vZ58RxBezbvyWpk1CiBZYdlVN95MfIJy4A+NQNUd1uqFkqLkxtDjJ6xB35BV
B6PmlCmSaySH6lYjRT9lDGBFfgNowghbk1wIp/1rPcV6YCguYlm5J1pXhih2zyofv/cCG2w85LeZ
QjQevO7FrkGRrj1X3LKRYY7jyXc265/Z0TbULLnvDJMHERAMUAuXTIsaED49iXbXlIbvWGSHBl6t
bJm/02E235u5fuK5deaQwDIjpn1ESrH1NHOXbIDiycATIssaryemlpVMaKLbXTCmM4fz2twDcXik
dIRjrKkGTlTiwtKboVHrMy0rRX2WOJI+MY0ckaZXetrizJ9k9n3gvY+h90H1hDmEnn3nLdL4Zt+t
vhFNcNOQ0RMGFjgfmPr0jAeypQ/4ohx/4Hg7uktLUQhknYB23ZQZE1e8mhOiiJ5xX1GwxS6Lv5sT
8aJr9U3ighVWcvbdVGnIldr76lT3peSwBKBNleE6AgYo97PZUBTIpCJr+2hX1ce5IAQlzKwIF8o0
2z66LWzwGjXOwIqImYIiASpoOxytMX0yHap0WP7p5aDty3whjCPjAVA7vtpkSo9iJScZ08i800kW
EcQsyPy8ytbNgyqd94mZUcEGWkOXlubDvxv98kNe54OvtfOrqbi2eS0daZHStwJf6gtXctDzitDP
5xIjBR1RGSvztLGPDlH13fb2YGIpcQp59AEMVXnVyUlfM7WA/FV1d4iBQ0Q4ESFuMSd2I7eUbKBq
y8QwGuObx8dR+PaaG8DzhmtjWeOWyb9LjegjSNDarzTeuiJ+sxIIAbTFYLGsIxx8WvGxIqFI2Q5X
Bn3OHoao4LEyVY2PWE3+kC961JwOgpmLl70dxDkhzBqqHvXVpXxkqDwu6Ukd4Vpw3sFBAMSCRtc7
QLHGdCWAsJoni8HeMZaXBivQ3kyz8tDlE0QJMohGo3zDAHUGUx2+vRE98Bvu9qWFG1zL5JUTAGCE
AZSqncg5jFSxmmm1dzOy6vkcDJFmnCUx52y6Qucieocb06M/K45hmLuxZxx4cts7DKzPlRuTMbVK
YnTpWyGmrTpiwjC6WnfROCSBcgfeoSPkCIOeni1Myi6mLwSp8aG8sJfA6lbkNVTRef1gFtZjQU1w
We/loCaYUE15yr3phUbQZw8vR5h0z4ZHpRrcF4dHLP+12XxYYuc5VRgDiwYe4iLd2z7lHurojBnc
5f2x36LUIHL0ghBtM/SP4BYzvza5CLSDtfpmotJQn7wH25THokCkMjT+Y+xV4PshUkiXz0A+M60k
LmNW5gJEjV2mtErr1sAY2ofkqw6WmDoyXEg99oZdozy8OfYC+cP82hqXDPdkOOYbmLht9z/y9FEv
9/Va/SlPn3BXe6FKAGPVz/H0+4Ht0tpD4nEUby4yhFwGfpanr/fpIa1Ijc7mn/H0x7rApAXT5K/g
6YMXe9ExlP0ST9+dh4/GQgfdf5Snj5GTGYlhgz3Vz/L07Rnzju6O0Ah/kafvNgYsQDoCfwVPP0NI
4uLePMrkv5ynTzZ4OuZqevjH4elPlGzQVvg35ukPa38GOfJfxdMvFvutG7q/jqef1RHLg+LjdsAR
vG84nxxBnEBAC9gpOXypROuFUrHyzDAzlcn0CEZyAadHO4GUN6zkgKk0KYSG4o1My95IOu8A2DN0
cB3Cu4t55lX0l2uCC7oxPXWFBjCgdO6ahMSQUs/C4epNPmQ6iM03r3oToukGMxQaUGL31FGhoQ/0
/3V1cnJSyT08YkEXsf3qVvtxno0yiAGBdHXOpclIp5PZl08QnMEfe+ZzXhTftcwi7K+e0rL+PCla
vq2CCapvl2vPJavO27BL4GeZOneMuVpcVgbvOkQIlMtTtqi3CuJN0L7bE1ceu2PSpMjo1mjLS6Y1
9TGF2dnI4WbweoIzMqYk24YxOS5MUaknaDyr6f1Ug77nsadOlP/cVa77lHCtspX2uYvwexa4VHy7
H96qMv1s2bF3oAGAhQQW24p2Tf1ELmH29VKVAURpEj0zdkZq0KXhYMYrsnNnxkDPaiznuXY2+mU/
NHQ1ei6+xIkBwpuKYB4nunbrHkH8pHTM5xzuLGrgxGgY9eapCw3WS4ryomE1cIWbJh5L+V2WnOXW
avASlsV9Qy3KVDaD7xUSeqLZh6CU8KltzFSTRgvBZXbuixPhjDepnPNsi9GfPDcJAdECcNTR4hVx
iYtBi2/ODLWrSzdhDtQvMopPS2wwkFj8HOMk/W7mdtGb+WVwGAno2CZIrFEnJTU7MFYYpm0xfJ55
7+xNwe9ZUFwC8K2BrKuvr3lDrKhK6ApYJeOe42hgbrHOsyfZbpxuu18pf6zIsNNWsh/bYsPXMrg3
nliPpv3WAGbwaSrJqWyVeejYsThoKn/uLT0CC5xUIS3c96oaUZEp8whNZum9qBQ0cmJXaRE1J+49
Gxh2IhNNVN9qqFHFNU/k+munSUyhm53QpjmQ7TGBD2k3lFgCsZtU5QvR6Pz81hrkTv5Yze7s41Sd
9iwaONarGbOuG30x94VsnpeBNZA3cAmb+e0by2DekB1/WMH8se2ovF2lUwUZS+pOYg7wsHbIjmbu
Y95WIpiBZu00gzuZ22ZB5LQ2a9G7oZfwlgHSdIRzgjqh3NXJ8XxWwO+InUNwIzTVI83wplyg59TG
ANsczoPvxWzKhYweHertmhqELuvA51LDYg3DtVTdwyQm4kvYfgG+0PDVtHcVmT42W4TR13Y9Zl1J
IYXM4htdHiqTpA+uCiABRnUy6DQ8O5pxa8zmUwrhAPZdtF+08Y1X9iA8Dd5It/3e4qAb1SuJy/00
hnh6QYjgwnSpY4Up/wKt+LZaRtPXvFXfWRb0goX6mXI61yhoAzy70FPiM9LOA5Dfat8q43GKPrJp
ywFDvRvmSV6dRDvpi6U98kIfc615qprpfR1laKp+r0ymSbOlopHgHjh8PS9DmT0DZVh2wuX3yDuD
sqEOYzpttL2VoHxh5SRVS3+WSLRDa3XNXlf5fWVbV63JuH/WJBOU846FdWBzXn1DFoyuoH+Hahun
FNCvTnxqvcUhEgcFgg8hc3o4TfhpUz2hTxksIL1XlMHXFgmXyHjXeDbueLM912sRVgKFYZ1B0+Hl
523JEJys72M8BDbpUe7nfOvdqt+QsKVu0foElKLd95pxzd3+G559I1gHyciZ0sQdK+1DlCbfQQUd
ily654qyMEhSH5mk7N5m8debD05GlxZyjdbXtzDQPMhQ0vo4WWweHYDFkXlTtmAUYLC/GmPnhDaW
XmcU5aXRgU2UTrYviJMEOvWqy+pr/GQ+nhuKUIRhBkJ6sS9sVqrezM22tha0PNNgDvVgpK2zVAf0
uIT6q71EuyJH5L3kRvyeWfJpghxoePWzjZUndt7XvCmD0QQOaWrnjGztya6bT1YcvVEqOl/GNfNC
zxJvmiUeYWKeo6ZF/Vyrh2K05UkAfiDQnAwAqP+JyGalaIjhffryIyJbMyJ5ULyrgPD8AiLbsGse
UUXzKxHZbg6qOGZX+AuIbDMT+i5xYuNnENmRiC9Fg5bm/R0R2bqqMn/gwsHS9j8fkQ3X9UQe42+P
yK484yR5YPwNEdnzQhDXiuhj+1NEdtJ6X4tl+tWIbJLM9UlIWP7/PRDZ5DAB5ybyvzMiuyjmp1KK
X4nI7mKgeYNBwVmtd7ukFBs3kr32XAYUlLg7ry4n0N+ZFkoHCBhS9cFJLYjshbnXJ4OYhkNUMptW
YrqOhFeD7aNbC6y/xLoxJ50AXIw3OtCkmUNK14fQkmp94PK7Png9W6kOgAKaSbYr5aJ2asOWJ+w9
YkomCJ5N11lZkU9nN3+A5hnMBDTGsa0lQNVT16bUeErd5iutbIDksRxPkIyACZs+/YAwizvKOWON
eI6r6sMMg8FPP3uqv5EGpeWRlTzTTA7Toiy+GE53QWN8KgAHUo2wfJVwBoa6IB8/XDuONwv060JL
KsfhKYoUlyX1UkiUxigCRJZLD4TZzGySOt4n4GwfoAqhavZsX1ThvG95b9+0iPC07ks7jbRUlw2S
HgtMml2BSWTtuat0EiraQ050dx2GG5FLqlDoMXFJncUlmZASpiBtAjMD1AlOMdBhNBpgP31y7Ggt
9LK0DDONaTAl7gPPt/6qARVdeqi9YOI+Sjt+WEVK5w39kAGn/OdZk8lNpQFSNLvh1OXW1tWwSR4d
XFn7fZi0JYyaDHN3PumHRDOfvZYfS4sAvVqESpu0vzeV6dDAskzAOTJny8shWfRvppquYDE9Cpwx
HuSmPJspGcGecNYu57rKXFAFlsFKPC6ugDvBeCopws5lHAIo9qzVm8SEdDMlkCB7PrSaJD0dO06Q
G918hkP0Pcqs6BhVLAmzBlLWitbpw1MoLplNJmsEE9EMUP3xiR2oYYR1qj6YLaJxS50avpFx48Gw
ZXQxGTeZxGxgZmR3LfvAKpXpVhTyG4AHmmddh+7Snv9pZ6o7nC6h10TQx6TfKd2CqWgO30SRvkTp
LPfdSNmPOZ5iiOE+OBgss0w5rO+ptxP9GZpFma4XcGl6YI2Yu+Z7L+HdmFc0YC4eoGtdTqS7+EyR
kgT9YbAc9DOHOvcqGj/ELbHFGVBWYKrUJRCJqmavPhVKBKJLPAO92MAXkX61I4xhinpApJaCPBO9
DYc/oFVAnwEuJoTZ9H8QUwtFMwYj7VyI/Aj987GcgHs1Tf6wSC5f1TLwq4mTDaJAf8p4TimzMxqQ
1K6QQEuabZcaLjNECl08DH13otYIvcEy4XMDoQgjrWyPi5a80EYIzUS7IcZ2zgjY+kZmYHgiEIAG
G5/gpdXUvrGpvs798Bqn6YNW9PqpxBW9btoJvS+0tHay92XCjZV9NbuMJT9RX/LY1OVwjLvH2UsP
v523Zq5RFhKNf/k1vLXIjL0zPrIfeWtwMh96lf/ueWumVW4Nsb9P3loycfRYFRaZv8Rb01x1MRZO
hj/nrQ2D9a5V1p/z1lLTof931H4rb82hUhKBJZ1/mbemd3g58qQ0Dr+Vt9a4bvlX8NY+/oYm+p8W
0f9y8f3vsK/eE8JxTchjv8xbOxavY/V//ve/lP/2v0gK/8t995q8/jS29//+iB+ye+JfGbZtzzMt
27aE44A9+yG7J/7V5C9YmRLyhg3c86fYNWNrrPd0XdoOhLU/wa55W1c9T8k/Vtr/h1rrDfvPqWuS
tZUQNF6AWUFi+FPq2o/ZZS2mN9BOzD1g+/acGO6Vu0B8KJ/nLRxaLstHt6MhD5q2fjDjhVYGFddX
UaDntUuz4LLRvvURO6BuC5+yRvKQgqvJr6wlDjuxvLDMAtZNaHUkvdo3obmFWa0t1jqOBFztLeoK
zBoL5RZ/9cjB4jml70dbKMwFUEZhqBFQBypvSvKzHso7dlYitc1qPg2Z9s3YwrYTqVtaeTrMtRZJ
3P/L3pksyXGdafZdtG6H+fXro1mrFjFHZEYOkXNu3DKBTJ/n2Z+gnqF3vayHqJWs36vPRZGSIBEk
QUosdUsLygSCSAQSEe7X///7zsHxiv2Xk6xrZeeVquuGqrhrqgovcWH+wth61sdMVXx7VfZtVe13
oP+bqHBISSO4V9VgCBo0tmkLt6o2LOkPl47wQeAyqs2joNmFeZLtTVU4tlX1OKODHPSU7qUZ3Yyi
P04dJnpDJlDO2OZGtc7wbGBeygb2LhwM8BpDE525eQPRCwMSfoNEX1gAsV0SsaupDhQJlbQm23j9
nGjRWWFXFKnZ4e2p815PhvMpLkl5W4NV74lBQYOrOdzqiApoZrc0tIWqarety2gH0vmqD6Id2TAa
wqgPQ6kXuyKaHntSdpd64zi7/HMR3JoBQtWgp9S5cRWowvjMUdHt0VeoKjlckxeUGbqCni1hOrRH
TxXPExroBsdBqBPJs5Z7Lx0d9UKV1StVW6/0IN6GIn4NGzLyrkG53VU19zSqrYUzOVApuveZJnxP
I35gulf0IVN5z4L+R2veDQFXpapI3/l6wTecknmqavaOKtyXNO+FquADKM2X386h/JtdF7dvxcVL
9tb8zy+ug//25Q+b//oxptLVS/vyxQ8AF0btdN291dPprenS9nvHqfovf+5PflFd/knb64+CKP/w
v5r27WPyh//886uhsIXpubrgV/7xemjDjaQtLIDLOtL+c9WrZ0rAjyY/bXPapy/9PYby611mS/+g
U472HIev99n2+i0YStdU17svfT2SLwYI1+EFmrz4L6+HPpjhNMgLTGV2/gQnSRzyKq9Wky34VzOH
0BLUwaKOle6m4MhvKewKGB3nMAtj683MKnUMmLjReHYYoDesQZ7fZRBcTGaoZxNMl26KPvkwXpKg
dDdQo8sd35a9UYdsuzwrPh+NqQLANzj72nVWtQLHqNalMabZTRbPr351VyvEDEqETe28zGWd7X0r
ATJmyOOUQ9Nuu3bvyarapbYbbhCvLiPIbytdkItw4dp0CnDTK9TNPFjnmebtW4eLTtPxwYoVGGeS
0DNdBzp15PfIVYOh2Eb0v1e9guoIhdeJxeOocDtouY3NkCL7iTRyyqHRWTzPX8ZNdKjjrt63ZZ1v
o9q5p4gA1dMBLORC96kU5icF9L+YSlme9QNQj4i+xYId1o2rAEG6QgUBkGKKQFasRmvqGM427cFA
9UTUD6VCDWle/ZDycpaVwhCh2DUOvWsegBriAFGsokZhiyYFMIoUyqjzUsjYIeE3Vqh1WuD4K6dd
JeqPLDBdhUMKFBhJBvE15PitQQTThpykQYm4ynFx14Fd80eWw2HWMlR5MIB8hV5iBcAz1Rgn+2zq
yOYCEEXUCKypVtimqege4K2PxJdASYRatvcU5ClgRTzX1Aew6hHCtq4yBYQqFRkqMbPLKGEjBJBy
YRsjkF44Uq4CSgWex5WScs6szTkdDv9T13pXpcJQab4CUlXGZawQVaWCVXWfsVUKYBX07cNEUnWp
KbiV8xlzpYBXnREC9Ay7S/J2JOA1D7qGMnLn1pb2zqA83b0ydof4Xhrl8Db0tly0aL1j9N4umu/c
43ucKvM3NGEXh4e58qM2g9TcvwIQQ/vA46SBOLxriezNyiUeK6u4q/ziPluAaf0ZD+kWfL4kInJc
ywxkUJNPrbcFpLF+zfXXEXX5jMI8JlWVFZhM5uHSjZMnOfWfSpTnPerzaXZwf2ZMiu5zhDScvm6r
BlN6gzJ9oAOCCupImvFsMNq7CIa3Yw6fQqU3nkE1m73/aE79jdW5b9jgu3TY6fF9hai9YyrAKBmB
Y1wdCTbu01I+RiK91WZnNfnTGdKnRZ4U75kNWLXr4Lbgo72RTq8Y2Xyo8PhecR7YNWn4nMv22WE3
wsEhnVfga/EyAsBMS2PYzO42QsnA67dftZk+m4akPkFWb+j2PQz1pxKJPcxMCg2ZdheHzyIkFYvs
3udTwwrlPfSz17G3TkmID8CnDaJXF0AJeVv3VbMsPwLz39HsfpwjlIs6dYUFMFYEGgbhpIHRHvWi
qo7PPHckTclt3YC1zVusYemdkWmv9jId7rTSeC1MlrkKjKK1NyC/9+Kcd8JN4dQ3ZEJWBki+IBoO
3hRvpmB+yIzuVA2kwzJ5W5s2KPvs2or5OLrzOaGDi+BEaPO+SaenrtcOka6/WS7Lvt88TDFVXGri
0vxZYQo6bXsT4MzfPUxB6ZswHAe4nwxT2BYL8jg3/zpMAcgT3j93h18aphhk9bGxkJz9N4cpQovU
ghqh/fZhCm0YhmVpIYr8W4cpZGE7GCm7Xx2msJyenoibfUuYghNGuRzm8deHKagvpnTxzN8iTDFW
87ooKdr9w4Qp/Ki28QXIbwtTIKVdcbT6pwxTjAaFIaEMAz8nTAGgrCG/TNiaMIVfDZ8S/2eFKTzf
AMpsw8/+tjBFV447e8q+PUzRzUGiqsXJLw9TOM0Zt11y0D83TDHF/qFzXesXhimEko5PSj/uKxG5
r5TkIwna6bOkXOnKLVUu9VsLAKEL5HSI0JoXSnBuKdW55fCkQsJOKdAj2u9LGQb2OgX7WVrxKzBU
jl3JkWLMdIaeBzmvyWFANziTeEq0nijleqT+Jw/QsPclzyA1ZnY4cKwXlKyd46WzifV2mxLdTpXQ
3XRRu2t1yyJIM17CmrM7h1eWKZjgI4zwGWZ4fQ4WvYzo3JA1ZNjEvsQZat5yCOXn1gx3eYrNiK8z
htUJzbG/NLzWXRTKt2yn51pxbJSmPlXC+phtt64U9o1y2SupPZkHkmbtZcdoYoOs5sobOmcFj2sv
ExZ+VGzHMz7e55EV6fi9d8085sc0LzwIvxxqHcQkwgnPgtTXr6V919rBMSaZg9qMDV7phRbs9i2V
X0gEBb8oi4aKVmif/IvI9m1jDZ7xvz7vvUwLKixfm2vwS7+bazgfsAaTn/Vc20XPpDNY+G7Oa39w
BLA83ZSKwiaMP5tr6B9M0xJMh4UhGL46/FRTdG34+9+Z3gfDdkx4agDpdYbD36bXEPpfDXppnuKO
NHQioZ6Quv7lYKPU5zKogoo0KDJNYyZin9iXA+FgCPgoT9trGZBGTJXaBsz3aC86ut+Fh0SjIeyb
J0e4h1d1Le4sukWZBrMRpc9W99kpV9WlH5uv+LrXc9FdBLX+WEtyZ7opzlqAvV3Jww7/YuVlYbYG
9bgdh04NXA9+d2kYm4aZC9XrEW+5kdzWiSm27SwzRJCzu+fcWy/HvlPxg8vC9O/Ypd4ZeGsufc2n
XpeMYutN4bo3JaiPLtjHc9BcpqZ3CLWaF6jJYttksjvFmSp22iLezlZ4A4ORr6BEu5kDYUo9JFoo
hNfuMIbLqTDMc1+U1vlMFXmap2Ah7AxUZamd/CkmFBENjzQEIXAO5SPGODLJrWVvPeyg+9zuHsFZ
016MpgMbpeeWCVE/4bDHHJYsREzXsZYjAlXDuUUb6GKkQ0nbNdHO0PUdPZNpX5r1sm9LHyeir9zM
rLzr2ZCLscvTzYS/eJ3U8kSQRzADDbUdvidXRuXSzPCp4YDN6a9ehIH1nI5TuoJZgSCwNM0l6fJD
rtKttO5GQshXeZkWG9y/0Fbbir11uhb0UzoPG5MR72fdodbab4rKOUxadslN9538I2HIwVwLS7+V
uCHGKL0RWX1tNsHGKwSZ4GnbSFyeskMzGifrtARF6hc81c7zqjKC5wR2xwbn4otxcAbronWLclX4
xUXleDvWxPfEvfVFAKQkUSndmUhmd0BIshkEeupemxIe7I1D5pT3+sDsOIgp9U1GdZrEukkBEBo0
gtZo10gncQGmvMV4mCpKIxdmwF3CxO7pHzsr2jb8UyXReQgmAcQCbUNBUvR6aOggVe+6Z6z9YRnn
vuoP+SvfnY5zG3GHja5TUP1OwOq+N+NzDKKbQU5vehpBN1COwOQUlTqsFy1fT7xvrFjefyadC4v6
8Nrvm11bE8aFpn4hPfAENkXc/jEbs/0w1e6irOJHwr9A9r27XEwXNhbrRsU6zOoMtd/lpNF7y1Lu
tYMeL9mck7ZxNsV0TQn62pD+YdBksGw6gPXklT8iXgi85kRQhRFfdUODKt+Imtt1IrEVzLgfRzYB
C5OQSEekIIqyS7elYGlMb7TqydkbIuA1jJwBCNGatx6DMIm9smk7pGHlOYa4BfhwzmVavY6S4cr0
MfWNFgzgYHxybDadZhk9MElUW4ziMu3Ck15JHCftnRZ3W8Bhl6I1904Rn1nM/xYpwRmzpr/3+aWG
DSld/94vm7U/2hdMte7DyjeXpUyhr8+3huSxDD71Ph71M09J8AZC4yYppIVvOlelbsxLX5+vtMQ4
w5uyt+OAJnehZOY4jKlY0W92a56OM0HtNsUuJyN3ZY9CW7uXc6PRXUxIumoNsebU0G5jOVK0a50j
TeJHHCx7y/WzBfEE8jhLCvcIwxF1mkbjrTOTMV8vvUsn5NYePrc9dmuXv8XG9Sm9meV9VVhi087z
WRIbt6iqL6YsBxGlgWruUbFN/qc217V9OMhjN0ByaYkND9E8Lqq+exflzGRG2CCawe9HqTzGcNjF
YO5ntleRHlxgfdy143xKnfCagLk86dZFlWBuGUAko2YIVo6IxDqvwkM2M4VsM1raXncNQuGTVnuX
cz8DUUjJngARqXm/Q7I455Qjl120NcPqWQJ2GXysSKkJtsNoGgZic96vE7/ZOoE37SPPvq6s4c4b
tY9oWS608YyD/KuR9ObadqfbSZ3TBIM/TTqfdL6jZenc+zmhs5T1WMIOzdK4PkbVdcEFJ8strrVD
DHqd8Tvp46eRmE0rXEJGqUVnv3PvYwqxVG3mq4Khbd21S8PEMGLj2ZUdQ3A0bpFPpHlwl3PHjlBg
pN3oWkNP8CnFSxcmiEzsiGHLwG1LC8mTTONtCv194bfDpkm6B21GAjPmOpWPvIElEz5zU8wBCM00
XBpC20TG/X6Dhnwx92FPwbUjjuMxeA8pDiTc1sjTUoakELjIDNq8fj2QHppKjFZnNnG2ja97XKjI
7TPXloBuompRzmPI2K89T0STMq7LOblyEqfObNOCr3qw/AVyIT/dddaMIsiegk1hs6tguMdP2Qu7
tU+NRbaN9NuCO8RWL8sWlIjfIHYfdmE7vuhNk7/W1S0tnlCLBtxx/MZ+BFOrbv33xuF1C3ACKS3x
1GqZ5mHiY1nJCWDF52AenJup1F4wK6w0p/pUJlTKDcGzUNo+uWN6MU46GfEMGEybjfQOffBTFrSr
xmW3MvP1fI/Po0TR3Ts5l31iypGnkaII1dI2YNUsRIVKb3SsM5uNoz0WV9Kdn2TU7bw8fEr7fCtC
VJk/DpwQvO2l3v0wcIKiyXNVRxnXxK8CJ+wou7e77NcBJ0anr1YpaIo/Aie6KODWm/xK4EQv8+7W
6H8IOKEN9HHotPw84ETCoxYoMQLI/68AJ7o6HBFqdH9b4EQcQbjvvegXACeygm2bR9Tzx4ATs4cn
yWC+/mPAiRK+AnwCqCg/FzjBY3OwdhzrZwAnODIDKTArdmcD7susotxWloTrYDQ05nSFHxONi34f
Ja597llcElu3upxUDiJCnAJbLJdr+iv7oc6HbRR73Cx8c1i270BPkoOL9ezKo2NmOhyz2BZ2wiFq
YmnrcfSAp3ubXOpouApobjblPFn0SxkZ5aWFfyGZqDdboPJi790fqqNdTvLk9s5DEAmg9THxRg4v
p16k07KuamdhTdBftLiG4+7a4zIOowS2xE7k9KfMCW97hVkEcftKwGK6ijX0Tp13MfvlSzzSIMzy
J0+dZbgsUmGinVfahFqs2p8fSngRXUkqEhZTdEjG+LGwfNaWVXwttRbZMWHMVZbSL8QEvjZbxF4y
JbubtxVCkDq4A7YBZKLNz92QuUMai/gw08JEMuNeZ/rIas6cbr1Uvynt1oJZ1TdLi0jwYaqQ+Bkn
aPrZZlLUllBHnhPVPZ7DptxocbMdQ/GQ0rn0vY7ngmYzV2DcimDmyBSs0n4+19CK0APHg0g/8qmc
eK5wBho2FrunspD7gNsE+IN7fwQR43DhHjq8q+UMESozFtwjWSjp9n7u09Not2y5c6/aIGbfWKiT
RX7huvKRLpBcSgKzrYnoPc4gKozXcWKItZjQqTZGukMquE5a3lhhZr9Rvr7uwAetG+tzrbV+EWbH
owppn0iDNTZqq2qSh7A9dbO2tII3ATgQ7d0J2eujXzsneCTs/Z41s7lga87B2S7vIzMFGliU3ETy
9D7qb0foEAytvDeBFGulT84mic/aZqFjvih7a2Na03mmY/7pohenH++C/AhqAhtBhizXXnlTyYOi
dozmSx3gFLwMTrCDRIW20y0f5EvtPehWtBOJd5f5cEO04TFNmte5EdPWhRQGlgN2hQPQoi2P1MM2
DgKORWFNrzOh3tR0WajrZ2lnbCON+EDeTrd69Dw17PyniQzLx7ZJ+Oh1/OnGZZnMB2Ky77HVkzjv
DrRcOCuX7gkt1lvQyGU7vHRVeBnH2fkweVipbMBs/bPDO3Hl0LDkKJxu3AKm1+CdSSd8qqLwobbz
i8ALo2NQ7A1nvpvd+SWceGSrCvdkNLCW/PS5LXMD9d20pRq2k3XMR62M35023adO8T4Uvb0wR54/
imAdu4ifLA03nWCoZcV0gyLWi7Mp7mxf7Lu2q0Aa1Xdd+Tb6wWVS6G/t4IcL5g4ctKPw41CX97Nf
3Xdcj3zl3AKQyHfkarLjbdvnLwBCkPYMIl40pNTgNWyM6j5PIfe0Bi6dqH2wkno9RB4y3cmZlQl6
pDbIhUDbCItGNOtoqofoa72YKQgIony4d8rwdYYxddalgj+C7m6NsbzltAXVQvDBGd0cL8OYOntw
V3snqEwE3CGPGnE8LiZ/ZDTYu2s519ZyMkZQbEmPDMK+h5n5Zht5igLPzNZjVTk43fXNHIozr7Dj
HUJIfTV2zVXVltv0rR3JOLvafe4yN4FUdslOAScGUEE+qHdVLE/MOoeV71d7CqeXGZkttBvyvWW4
Kt3uIe41wRT0VSTRRma0QuMsXs21dyJEE0D5Kq40gVers1gx52+DVu1IXvc8tNfFtsZ2lyZMghJU
zVQ4zhyeZIruaTScs0AkB70G++Km59M47UMvOOZ5Q9dbmSnGvd12x8yBhDMYG1G0GOzKT4kIH8ZO
X7X99NrYwNuwye6Rs11pkXG0eZu7bPNa4EpGsEvr4sJr5hudSDk+aX2RAiL9BQmuY/SxpiH+3n4Z
tfocn/pYlFMdBWH7b78m5/VFousfK8KFmuHrs86rdH77P//efCXDxS/9btYpPxA/RSpB5sRw+L9/
HHUaH0xdCtuzpfAItaoh5PcRLv2DUCFXRqGmYWEL5hd9P+p0P9AhdYVrSN7IBHDdb4pweSTI/iLC
RaKWyJQ0eY1qrPrlpHPu3BH+jEfRaeApo5c82v11LcAf/WYHb0bVAvJpYN6EU5g9BIbNHILqqux5
rnR5kkHyN91llT1f2rShhlKk3CpNeDBNt8w9ZX9PWu/QUufvbG1b6r63iKDO8UzKgGVU/vhBAAm1
62U2YZbfFy41DENni9UZ6OkiI1ujcc63prLS05LiQi1XeeOtDOWt12ouWK5y2aOyItDuh/tOFcyL
PKK7P5PflDmN7Nof9DXrjZXDBHrpEWJbAJfTL1Nrh5prQWR3NJrxUrN6iHYppqwipqpFWcroJ7Fy
ZoBdYVjf2mOjZkwDyVj9EVBNcohyPEuEM/VV0VlXw9guCriTOwyH9iHQD8NQnVuRnaDltMZNkLen
QBrizKnhJ7bhQNXG5ximp+3Jl1a3H92POTb7ZeMJFkPpTJ6Wy/VZZJIVDSZ8x2axKWP/OtJmlY5i
Xiu0+Sn2nYkbU0yKTNo3XWqKRVYjPk/sDlagOIfgWKwE8eILabj3nQnvBnKtsR4L76K6d1yjuqob
F94GWcVFpYxQkI4ZyyhL1KR8UaEyR9nKIdULcdTnHPaWlyMA7Dj0KJsayN3pIJBQmTyyrjzlpZKM
TDtlqpp68wFs2Y6D47OjXFZTV5fbHr1VpzxXtTJe5cp9RQ0ag6+H6ULnAEURn79UJGEFJTmAX5UO
bNdsQNvNnsnpKrXLlZ3HHqG0FjF9OJ4NVd/c1oCDF7iVJVbs20qZulyUXSnqrlQ5vDgT77tOIHr1
xkvibDOUguS6yeE9DilRFd5pYJDIMC8x/TmQseUWn+aSSJVcJrZHtA+dmKm8YrUyjGVuECwSm7mh
YQHTVhoyTQnJXDffDbGYV86kspHdPK50JTArlcqM1lUIpqK5yZTmzPBCBNNEsrpRR4GGCw0QLlwl
pUcLSnHg3qtt3dl7w9TMCA6XWl/6p5JxpAbCEFWgfZdgXePiMZ8VhK7cdAM6ZUjSj3wjLaVqEwro
pORtI1HKldw2RaKvUo9WOpa3WunefLxvlhLA5UoFZygnnJLDtVjiRmxxCIkZRbVYwAGPwtasZA9k
0Jj3nfLMKeFcj3kuaFHQxUpGJ+eTVHK6GUsdeHR9CbqBl6EUdkLJ7HqltTNhG8N+ZDQ7K+kdpGBa
cPLWouk2xa/0HWFesLOkR4kwL8ScF0Bz3vZKpicVjLMFg7fJ/WBAFBfqxPgMZotKxJcpJR945k0M
Q+QQZFj5lLYvkSFmJ7098iR1N9q+uR2U5K/B9ieV9g87GGpu9FQrTwvFIWnSp1StEnO1VJzUenHy
2VoT+qvU4jFSK8hELSM7DnAlvcV9l/vbAntdBK2w3fhptpNJx+LU20mdVJtXHEeZ76bJ5NAxY9WO
9jgZg6ULQo2THfizc4bhJJAYpyXbLh/aVcMocOZi1/VnExl6Z3wO9exgJvq9IeZLWI3nWg/bTfYn
LUfRzayLSeSG/eomrWdI6/6ruUpF+RQbGVlSyHh6Pu7wXK0is34deRYLqSqYCBXVSdqxDgn/SVXk
56kCvAEa7lOaatrSBkDjl3iemWCiPHGhJZdH8qmPTuh/7FrryS2qG/AL0FZL+yKePrIQegk6uRtE
96jV+XPPvDAvrsATHvWWDmy/N8P5vLJ5spzZvJjK9ifQ6mJcXjKpvDAUEhri+6K1rWuPDfvSKjIq
9Im28ezpxNzlpUBhr8f9u6XFPEOlYBfSVVXVd/20AFPDM1wXqMkfJt2murGqF2auCkqZvhLAMYsR
YIZ74oF3peKIfncuSn81zNONXaR7SKkIeaGiBOOuyp79vFOUkuPohc9pOB9lZJ1l5n3pF0erng8z
l6rBqi5ibbhmI/9kUpfgKngGbZkFE3cWntXTObyWJe+4mFXLxya28bxNV65jXLcxAKQ+0D+VqlhV
MsQTFdi01vvk9Qx1M21eWNWbYwf7yqUSMYTpTZVNj0UW33pUoyKRn4qyO/pNfh/4xqvtpBvP685a
OpZJdpwSh8kl+5akd/jOcT8u6ktfiHuzzT95HssiJ3WOTp28jqYNVsjnNaWbLKyvE/kOVwOBabtc
O8mbzmM7O//PcFNr2MQ42kgYL9U1OG/h64zxbvahUnAFHbVHJqfsvdY2zxZcgdeArxeEG6g4V4sK
n1/msqpvzEU4tKe+CtaatHf6VLw79vxQBOw/EwyRmrvSZb8BhrJEVr9sp2LZDfbBCQQ16rOhdLdx
zOc/Eou2QCw6FVu/yXZDuul1c6XGMZNt7MbeZiySHuIhugzYoxZdv83y6VBiKjCYxYCNRXoQQJpl
1rgrW5/Wa8afIlrX9cjC9Bl356aT7pL9IuvGk+G8Oi7Pw3xngNGfT0kILVqUPLd4Z3gPXwoHJkxX
X3gu6eq+WPtttptEdqpjbzeHzlK30pcscx5DE2m4iA5NWjxyW6b40lY8ASfE1v1zrnAHNnHNTM3D
DlaZcG8hdl6wR1tFpDXIvXOkyo0X8vZzo38qmnYTRfFed+U+CuQG/CTVobCUxFOBKk/M+YmR33DZ
6SD1aAR9UDj4bbipG6ragInDgOG8fWdmqCZ97zDJJFhwUV8BAD0f83RngFPVi/yEJPbUd8UOg8Rz
xtNLyog/kYCMdAXnYY+5NOxk0SIU7/PsRHH2NEUNy3BrVf/mVXmN6i0VKGryfplxdCGu/rWafFXh
Gi9rLfnRmnztuHvbK/6rJp9UpVJ5ix+syffPgVX9QE0ejjic3fDvXpNvHf95hET9t6nJ5+CC+EjP
X63JZ9B+ypLJyY/U5CuO6LKPf1VNvhoFR81es35ZTb5PEGBzG7bWf++avDM4ZMYxIPw2NXmKOsgq
+6/X5KXWXxWEKP6RavJOUgheT/QXNXnfhACryZ+uyfdJC7lL2n/rmvy3l+H+mUcphvixUcqxqF96
+HZN+jZ/ZaCivsB3AxX3q4JP54NQvWFdeKZDL878YqLCEEZABLYpF7uGy5f7fqLifeBzQafXslSv
WLeNb5qouLT1vpyo0EB2wFvwUCssm57wlxOVaqyaoqn0edn+li4ePTe0necQaf1JF09TOf6WQ83H
f04Xz8wMZl3a879cPNpVokPRV/Xqn3LxsN+I14kGTvPv6eIpG3PnxfpPuniYPJVouPrfzsXju/Qb
yVD/gIsHTPmihcX4q108fhC9JmP+rS4ep4K9adS41v6/dPGMAiG921d/6eIZnHLdyvxnuniqOqB8
WuQ/4OIp6/pWm5w/uXhQ+VkLt8PY9EMunixP+s1Q9n83F09VMMFgyP4vF89/g4snlIdc/5OLZ/RS
g45xth0t/9EgOGUQoAKrflVhJakKVA8WjiDIqazaS5W7ilUCqyOKNahMVuPZlgo62GjqhnahQRUO
y5hwmg1RwwtHnkojJoR0Yl0ZXyRG9cT0ZCPQ2i+oW38KiYZhH3rRiYrFOIpUcqxVcp92nRAog5XF
/pcsSEPkkHfwux+igBoaAKpe7/eIFWl83zS6l70Ku3uhbrujtNHwJUmyxWOxZZ2KLawKH6rKPJkq
9VaRa8h5zRpGm02rknEmETk/z+oVSW5QYqn5kJhwN+Ie9xeGGaboQ30uDIIIg+Q3nnxmemxTFn5s
o4AqUKwA8mLsdOep1F6q8nuuSvJpbHj1ESiswdCd4JSzzlTub1IJQAY9Cx5d+02gFr3xBp7KstUo
Pk2D/5RW9Sol6LGYCfqSmq8fuqLfJCpx2BI9zFQGcSCMaBFKDFQ6MSGmOKRPLqrJMcYjI00iGiYj
kX4w0CGOq4Bu/Kooqg3BylNFBDInCtkSiYxUNtJQIUmVlmxUbnJg0RV4T0qJschUsjIjeUB0RN5O
4jptmasUiRp8MR4fJalM3bufiWnOgfUJVMwiIs2LXXPgZRbm2h1rpi5nidVduAQ+S4Kftu9e5+R0
9zGR0FFlQykOOKtE5UV7lRw1iJBKoqRttO1VslQSMQWtgOMgX0YqezoCLXFK7TLsnE/w/64BQN2n
Kq2aEVuFUC7ANhLpC1SmtSTcSqHYVlnXhNBrQ/gVxuwOLtjFRChWJxzLfg4ggjgOlrzsVXqWSgLK
BgK1xWyMi1rrpkVL2DYgdNuo9O3ow8gu5pVUuVzCTjufoG5MYLchuFuqBG9DlDdJ43LZNM0ZsSWf
5Gj8LOtjLTTKCKSApcoDRwSDLZUQDlRW+N1UweGK5KTgG2qQKI4k0WLLC+9ilmasJMF1s8iMd+51
5DraulbBZFI09qogq+yp0HJMetlQMeZCBZpJWpDqJgpdk2LwyDwXKvzMo8WVqTViUXjJwnLIRWvu
dOYThc6KhkKIP9wKsNyBClWzfLjH7nPhkbae/ftAZa9VXlyqOHaictkqoG2T1NZJbEuS28g8t8Lp
75KUSPYQn3RRXXaCuS95gQcWwtjPSIEPpMGlioUDDLxq/Wqdq5DVQHLcI0FeqwfeaFxbTbFMmluT
nLlF3lyQOy/Jn3eLmCy6QyY9JJveklGXZNUHFVofVHw9Jseuq0D755dak3E32FlpbnOyhmuLBHyt
ovC9CsUL0vElKfl8uh7JzKcsaJjwLVMVpmcQVCxkYVzmqElU3N4id2/K8SL37DtJtMyJo8fCUOiP
WBHZHy2Lvhjx/ZQcf6MC/R7JfgdMPDn/0Dd2bWfdix4s30jGqcoMnCgnryQak7Txtqcx0NAc6GgQ
lEKrmBgIshbRNRIr+BDTMS1ohqrygTcsZ7oInf0WhM3OpmoR61vPCZYBH9mS/kJNj6HlH8RjR/ye
ZX4aB4cJMt0Atq6mkAZYcvYZExhGN+K9XnjlXd6MH7OQ5XhYyNc8wII1DSGdtuJFusmFIe5Kg2xu
0UADiPJXbSBcVrnZTUo2bTUhFVLNAdiOftgcu34KtgNZ6g5t364Ysq1tB/NKQ4yD4BHU5qhRzLED
i2U5XMomBw800LPrhzld7to+yTaFaVbgHVv2jaApt018bfa9tfLj6t0es3M8glyATfmQplDNUe5d
xY63SQKhw2lwnrvGvY+Kg4FZqmfNCpWlYzZfbhnm3rmNEoQKLIHl1C+mZt58/r0d40akIxvwLB3W
TkATsKs3jpvl59qo0IzmzJbFaPeE9AsQ4vqmqgg3m+6lBFGwANxFloh3sKGs7FY2RIt/TVfePhOL
bqfy7fe/+0nW0I9C2M7qP/zvtOj/8B9h/fLpq9AhvsR38xX7g+WSSXE923MM22Ie8n05z/oA94w2
HLwhOEKeAhX9KbFCNkDa/FXank4Tz/njfEVBh6CeCx1EkGXrlul8y3zFM/jtv5yvCNeRjtANz+W1
WYqJVH58OUV50Pz+d+J/VJ1roQRC35SmLo1T5ExWQSlEj5CWDagwm1fbY5EoR4RkenLWROP5bARv
qX9K2HnTtIFLD65kQeSX88bBCKZL6WnHgWvEwtLJbATTJ2fuP1a9MBalSTtGeniZwiS+zdv42DjD
FSAgll5lXtLqkYvPAT2z0j5pHcW4mr5BZtLlTXXzHevFwnDQVLj2qRYILB22yd1dnFUo+BxrG9TF
qwi9YkMlONnUKbrMyA0vqsg5t3MUyZkk5leTRU3d6QKsML0New1rZ9k28ibo0vt4KJ+pGd9X6TFG
QLkoO+Ncgv3kaHDv2/7RMqel5UwXncmund/o4BTOAxegi8qN/i97Z5ZcSXZl1xG5zPvm9/U9Hh6a
h8CPG4AIeN9cb6/7HDQUjUIamNZNJlkslpFSSpRMMqPVD63SIgKt+zn77L32jtKMW9m2gsc4pQmp
v7T85H9UQedbOBnqHicvFXRjiEVvCuv7/xcVdJnWPCWJ/T9bQZdSVb9sKBL451XQVTlxUKjPqjOB
/4XX9X+hgg734BGr1H+soGtd2SzzMMj+yRV0sRMvPBqw/q9X0GlyzM4RCJPFP7+CLjFBY4U8fbb/
Ryro8NnizTH+YQVd1qCmmdMpGCe2RxP71F8q6OxRNBu4Kf+wgq5m1IkLOnb/36+go4zEXUiPPKn5
pwq6zsZ2645qOvrfqKCLhAv6mRKdv1dBZ5cu/BtL/LEKurw9jkQWiY39XkEXjri34mQHNPJnl7+G
mBiJKLTmQugavW0j1jXNs/2FW/T9ikoJajPrnECjRjiA/AKVm0u/qZuNk4T6OqnyT0pNcfdSKcTL
Y5GE7VMYDIAc8ms73Yc+exVC2wlr/Mp0/ROyc4m1y1slMa2MVXLtw3oT4p32Au84e8EtcUdA0NO2
0P1nlly/pQlJ1CRDXEBZY/AQVeExNw4a/uApd/gPhvxIjeLd0RkzbfalaP6uKn0X3rpQkdiujVAh
yVb7qbvzIdN5B5n8qPUa2ZBscHJ8LONBFzRzg75Sbywts/BwE4kfo+ajCOq9W+lfEkaaLb9DV77b
bfNha7Ox8Er/Hgy9Tv9LL5c2m6rvRg8FNZrDFNKIJA5BaMM0D7Zdme6HpLjW98qjXVXz80d2g8++
Gp/TyHmkeGighFYjS11fsWyheMTQ3ppCYjzX+5d8iGCcB/TY8wcjb/yB//yznqOjHqS0pbVn1xBP
btH9Muts5xUu9MEZW0AQp/sK3L5wdk2oQwqPMhyeziKW73VivEXauKOl2lpMVv7pWf3DZNomtpl5
3XTlyg9wuOk/XWpbAdlRexs25bmptW3EgVOPDDIUqf/ZB/TFGzN18uKoZd4NNyFcRGF8l6G104a4
X3b82HhxRfeU7ieLtGs+MJQCxefrXjDOZ4b+Wg7B2QyKo21je+n7l6ySe9O9otpQIp7lNdJPd8j9
7tIl7qH8LIf+hUT8EYcirixzTSRiUyX+Y6d1W9dctra4xh4gPwgxpUkwwYySdfSInoMnyHDEipTw
c5o+RhrZrGpKrbVhbMdu/GwN4+RW87zwNPfipdkvj8mQnKVY8t0GACBZLjyfEgWKOBdZUHbY8POn
AeD4ovYC59KjUax98uWLXLsrP1yHr+k1TYNtQ91BGWnsQtFPRzTj2pZ6wtfMol1LVbab86URty6m
uArMn72JNbnR/ZLuJ1/HGWrk+clyIKJ8TqSpu2o+5l20Zvk0D26Q+ddhim/0/FxaHIqENCqK1fRA
22u0UMdzb2xEQchM45tfcN47OwZNToRVznOs0VIGAG5C85uCdh+57VNST9Ma6iV21dQcV7EcL2hJ
5vPkGLyMnTdQdeswI6VaRkQe/H7RthVyljUDvBk7j2KgVIMYyzSm+h60pcWauRxjH5cu6xv6zjTu
53AmNsb6G3rofno+tFtqpX72eQoFE2dSzzGrqRP33MTRwSiHg5eLYeemAX66hyTSb+FIKKIJfTQ7
gazhjv15tgX5hjQquBhmYiU6375oYAvMkIIsgV/90iLjlaY+Q1fJbtVo5Nsqwh+T5I7YDG39ZsR2
tZwkQEfTkPHataSHa88lq8Kql6Nxrkpgs21JIwVL5Lxsp+DYyfRjzuWD3dAjJYd9MwXPMT4z4HUW
HUeLTCmJJON/ja7LXy6SXVLZS5vsV0SFbZKa76U7f0+Fg7TgLOmVq4fhRx/E555etHZrGTEcUJrX
R4xYRe18xB2/1l5Dnp5KpqZJz7kwXlMXrafLgByKB0Jm7AzTMaVBmhKCLQiSZZrdXBj5sfvR0jnd
YoqNDEmfmnUm2vQmoh9xQOXEPI8rtxkeIq2/kf97kYl+A+156cL40OMhD73PqtZ/GilakEUkvrWN
axeR9Kjty9hEH/yrMDi7NXoJktw1aZOLX1FJV+rKAdpkPya33neljbyWRW95S7ZIy/dzb5+N4d7F
2hX6Dz5kShdGscn4IK0Sm6NDtM3QfHDME3Is7Va1jyjJPfzgULc6NNbB1KuXevTf9PxLOObGMj8L
yr/I+OwjK3iMC2AEwXTVXeM49NRc5f7OBOJm2vpVlulzO067PPQv/Kw/TPbMZ+VgSy6ep3zka3gf
Ov8kfLxWNt7dxP+ZA7UOOnMV9hsNYbEZte+oiInheFAgEGD4Z4d1LqkUHuMLMo5ZC1IIKW48rW7o
syew6HRvEl6oP9cb2XfHTBnFS1G0BzGrPl7HWOWe++nzCIozvtSz0R31EX8brJBKrm2z4zENH1S9
Gqqww5kdJ59jKHaJlnzG27KkxiHqf1GOeHAcTHKZT/ncNPvAWg2DeMKIfEyyUWcvTKFCEMqOZP8o
JnAChBX4ECyM7Yc+naANVTAhvPwbOCVSaVutgkbDlPor7rNnY+Zj6+fCWXpZ2y3rvLsjQFFC5lKQ
qNfT3pnkeQiGZDmi6wL2fKgn/4sM40FGVbZbGQOZOKy7cjFOzqdF2wZPVOd9qt0bqh4StBGtYDP9
KOj6q7Tgg74hwDPLyqTjW/dXAeOMY7W7ygqoPabtJHfHhW4Oh74Nb5RcPmEe3jldStscecA+3KYG
qU4TphdkLsXf2NR4C7Sx/w7q+Ocokn7hCfP+LxnnD8k4iCb/IG/00fzsP5O/B1fiz/5Fv/FdhVDS
HQ/yvRXggvkdruTgdNF18PrcnVyoj/9OvzGRdOw/85gUd+nf/DH4YtwgCEA1YZRxrD+i34Cb/g/6
DWYb3XEgVzv8j9/++1/pN1EcdKAYCoo58/42geHwG6CvCuSwci3rBzCByNk67m+6P9kdASZF96pL
Uw2X2WpvRvgrriZM6MM0XfRwsE60qmxDN7Y5iHm/os6ONnMtgXAInOs5r8ZtHfXLsc0T5GkeiYzM
R4fz3Tw3CXOVtLEuR+5GMy9l47QHynB6JBOiiYIZvc0KcydGu17zV47bkbeID4nlHJrgedJUE4Ao
u2w7xB2l5nJixGPeZ2CgVrEqToXk1qA1mhJMgfBzrjMnY+vz5tJFNuFCFdUaj+BjEPq/UpXztaWz
BjOF0ZYIMHU/VN7IRwanhhLxYWsTFg5VapiY2VtAjJjx3CVU7OMzp4uTvhtNlnTu+HuCQiR1DERm
LdGXknCyScCIsmjnc7D015gzn1AxZhfNqzTdpxycDcfC+cekMs8RwO1FQQy6MDWOL3Ktq3z07DQb
jcB0UkryWtN99sRWlNUG1YFktcpYuwIQds8nTkH9bSaG7Y7ksSN/biFOk9GOG/PJ0/TnsGEGjgb/
UVd57kIluwOV8dYIe+sq9S3n5GXuekoUVSLcUdlwjZB4qdLig8qN2ypBLkT+WNX0hmRh/qZHZXoo
zAopO6OwViXQ80E3l8PorOBG8ROiTigugfWygmUzth/U/FwyAu2mSrb35Up4YEFsnYOsqdLvVKsT
V+V0qHLxUUZC3lVZ+Val5gn9T0uZ2bfMiowlEZGOfIR35/5gkTtvz4GK3xPDz1Ucn5/01InEQ1Z0
gJWIUjWiWuG1LzYE7DfMTydXpfvHCCrg1FlIgVQBOOC/4ACQ/c+4wPBjzALm0nK/lGRvtxr0ANA3
lgriFHQ74sqOnRYrBHbtib/6hLDxSh5g4cl0vvK9C6YhXFvlkANywTIeQy/IFMbA8BsoPow+tZbf
eyPe5am9S3W7Xpnybvn8vV406iB6AKIHdnXssnwXi0huXYfLbu643SLD8zsO6bVK5VGbmabsIAhp
mu3yjaelK7vv4Ic7/t0mz7/qk3HeZhGB+d7lt6GgGTdmvWv0ik/Pbu/gpotzaVZLvnr11mvKE+e1
7Oho3WNRZ4zNc/leAnc4GXr0Og7dLzJNXB60+dagZ47omj76ZoLOOSjB00X5dFFANZTQAUXURhkV
KKSZkkqb/NyjnGYoqDFKao+iOqKsgmGkjpQSDxTXXkmvc62DNQMYLhrnJJLoUhaEJboeVIsjTdIq
LINDrTvbWNTnNn4Za/1gNdnraNu3AgB6QLwvdo3vIozhcDecDgdkYge9mOJJwfZlLuY+rtdaDmWM
BeEKRu2ch9Fz49VsJ2r4SviHFi6adIk2baNRD0qsTrPwbKbjQ0K4mJl31GIlarfrXMncRXjTwuBn
1g4nFuhjmnh7TqUxv+3tp4NO3irBvEQ59zt9Ta302ed1LtV7PeQFz4jzLXjh8wXY0KqY7XxGgYyR
oM6CLbvz0qiTTZN1u4HxgbrZW5v3h9HgoTMLirwYMlyGjZCho9SDVWSGqxIkASNJ1XofocbdUtO5
crLo9CCKksK++Y31bquphpDZp2k4KEVq4llMavoRjEGCccjuHoDbUSqt5qTcHc4Gg1OvJiiWyHpJ
IfOd/s2OvB5zlqkmroTRy9V+hQxio5rIhBrNGNFyNasNDG22mt5gubMuEEWcWfX7R1tNeTXjXqvm
vlRNgA6cQCZ+psJczYeumhQrRsa4/1WpCZJzohF/SsZKwXhZqzkzVROncLMHixG0lGtpuKc2QCmK
22OiJtUscS9OYX9Gaoal7o93HVNtrubbUQ26Q7UJwDrl0VsZ2fwS6vUprQCL904ul351Hk3tXDA6
F2qGlgzTvAQRupL0of1tzHZ3Wr8RAedMvE9T84s736ZRs3ljuicru8+M7JLRvWOEnxnlM742MvEu
bSZ3Rhw/98507Ylx1OSBGpFs2kI/Uk987fSCcdN7rMtpL2cQ9+YnacfNnH/liftmtsXL7BiHjjRa
KPRD0BuIFuHZEFxBYZXyouTl4aVBsdDjYtOpquFcX8wcxInHXUGfcXc5q+yVrNxbz+rTqx1oZhnS
WIoqtR0Fak+iNOEi7GvqOpwgmnXVya1krWpYr3rWrE6tW1zfTbV/1SxiEwtZ0W3rPjpUTXnpNHkT
rG0x65vHGqezziHIFyCgfmiseUAVz9Q27n0+SL9tV5H74bAUDvYjOWe4zeZ24AxdJfJYOmhRffVQ
s1JmrJYFK6Y1kzAsoyVYmXvXBwn5ZfNj7plIrAKBRa2p246VNcyjcx51P0bEM8+mwdx8q1hwsUu8
j36IbyU58E5YEsLfRRPPRaOsf+lOw1WIF8noWgu8CBtNeM81y7TDUq2zXGMi+uhYtq3ftu7AZ5T4
7SCddfax96Iny/H5xx3O++VW8wL9gH+E6Pdsb12tcFZ6Gbq8DbN25cdtuhV9am6E3aeUz+jfDJYk
9SysLE81nw0UvnqTR1a/d12aDMwk0GmRSIBiJnQuxiVOk4QFdA2sst23veWsqiZemp74cMzGXxZJ
SJIpQSp3+QxK85yG/TnxE+3R9DdTeyv0+mCO/a+oND64d0Mw5qU7eNPjPMfoMFYGW7eJqSpo9r60
uOBPabU0c1w/cxUai1nzt6Xxo/JFAPzODDcE8Ij4RckGsleyn8+mWT7DdsBjIHomAU2jvg/VNE24
lDehuWg6btVlr7/TBj1xmgNwqes8DgfzacqQbmP1DSUP77Fr+3FGfK+u+hWwkKWUfUA3NCOkiIND
XfmfzcBzQivkgV55IGZdvQqQdVy9pfXOwztSnOjYvLrNRMrKfoW9crLzk5uPK0NMW/HQuT0wtIwf
wHZb0jxVD3R4i4S3aYHcSMsmvoCW6vIcnBwa2ECxewWAo6DH4iaaqtrru96wl0ZBT2Rk7SyL2Ua4
x6nofphMmAsEFNVBr9hyFJ8UM9psVz7UWkaO3jtCD9gUHfzKMbp+13Z1i+NpN1ctDLxeMPVCmCPI
iR8gcuaTPlfnSmrbJqve/EK+N5n7GoB5DKP4Ofczku37ZGJizbrnYZB7URvn0h3mRS44NP1mzqIc
wx5WafLalx2xdrHkS78y+U00SYWEsDl1+i2iznyILPtDMEDyPg4QkUxwA291M51rZNZFqLtvrTe9
+DPCNZq1JqhwSNCX0gYKypDddHu6+ybWrjY4kiNhgEs/h7y86qF/DaT5MRYGFDpOudMmK98c/Mbw
bw9G4W5nEWwzfGfFeDeyiEkHEGriazh2ii9PgMXxog97xHDRieaYzeKkt86X05Acpu7pPKkdxR1B
sLVLt+LRKy3efF2JZa3Xs/KgD5vS/GXqVHM5qf6ijeqLKesd3UHacWjkrjSDapfIiMMypJooTNM9
c8IyIvgNhmUGWepQvUhSbwA9RHiYTwZIcpwcXWekfFWNW7lF91WNySfJxamh/CXKx+IBveAahlm+
7nsXU01Ecq416R9rSRfCLCWxqJHiT9zHwkgsXpQJk4rJo0425qPnjbdQ4emmBN9Klw0F8dt5fhDQ
rR+1cqlDVeIZ334NY8QI7iuuUQmvFsEO9p4pV+FFfGc0sK206gOv5F0bm2M5tRCiS818gGFvraYs
sBa6Wz4MfOLLUMCpoTP1PgSvU8dX+196xB/SI1AO/r4e8Tq11X/7z0n57wr9/lxhxZ/8ixpBtMaw
dMtkJfAsH7vGXyr9AF3wfz4ygElmBgXjdzcJPGf+nzY+E8v2eKP8tRoB/8TyfdNzDBu5wrb+EP/E
oPfqb+UInCk2dhKfD4+yrb+VI8LBmYrU9xqC1jzebNwQrolfKWv9H70otsmUfsUCNluWrSo8kRQV
UTObzhJVWTJd1QxoefQFML9dxJzgyJZMjYn7TVpPGvCNniIgXxbPnumch4yToWmi1pUyfLUs0qj0
wgFmaF6zgtB5lNYwEmDyQnbg/iYgYzpka5PmCn1jyykPFDLZWzu/6b0O22PcSs+9D6I/xf28oZGP
ZunkoGvzKQJWVubTxZp4fHfy4NBA24xTvaaFnPF5LHfwH7C69NM2UFtBlECv6pNzXPTrys3ff/sg
zblaZxTfSiNd145982pprrxgetcoAcqTjzbTWE1iJEerXIR5fyoS+1xP/d4oK+yQjOFtc5mVoKyP
OlzPOvngPLPQatAP8EdCHqG6HT0LJXUnw33Q4o+i5ywcOPln6EwjfrzsMyzCa9W4x6afDnzm7krO
Lv0EwZNpj/VCM8qzHbuPZtRQ5dQdplle+1Gsg+FYMruVg72hguzcArMtKP50O6aK3nqOnGmTahOn
u+qhgMtnVCdklWll0sXL0aFYjRle384ImqWf0VbfeeamZLbgjCfeRoeZJKEGKuG6G2uKR/GjSc1r
Wjknn16rKH6rqEinJ4vZQRjM3yH0rgVR7YOFhc7pyrsPltaJeti0RbIij8ltPMuydQNdFcupneID
DFc5n4BtFcu04Wslu5fImC94ls+yms49p5ao+bLH5ikerEOlXf18vHhlf7zVqXNPC6qasyxeltLm
hMBsMn1J9mZOR5aztDuo/r6DPTVJU0x+A5Z0I+yOJp3OY5esvCGAiEf1dV2ZzTIDVMpF5MUK4DA7
GaNukX/Z/tkjJV2H+g/4snyak/9Q9pe0KNNtC09jqVfgFioOuwHSmfrL42zea25wmM3mho2MaDn+
4mjdRqyGgb/RNPdNL4unuC0uVjVdszn8yGp+Dzubt0Ru7jGOr8bS3TQDbsW5lZ+8q0+j/iNpT5ZV
HebE/mXO8DBgyEFQP0QdNGJ7PM80q5mD+W3Ep8AHR8LOiodTF3ct9A+TBAhS290OyN9VwgHQvMfW
QaRI4A5Od1Nj8W8GY2Q/Tg4GSv0KMbKhnGBa5JIzWliCIIrG+lY09XcNmsSZSvqYIJ3ndWKufM84
+50Geq6i42VCi1KKI7XKm6LoVp5hHQd5DHKK22I7k5CPc3eZ2/OmDXx+DKLPEShKNyBEtJfcUqvr
xIR6qYy32DA2Y+au0uCnVx/6ztrrSbFyCv1Vm2hpE/I9MgDVlEVJ6xg/V5U9rcDzdAsE/mvaIkfg
4nQ987WZiTsIj+NCtFXmcj8XtDG4K+D8Sx9BpeUYMCThoUzLx0bBPqRtnAYx73Gd9OqjjKsuXoUW
qk8wabvcE6csqW9DzsTb3AtmJWuunqo4wZY+WW+cTZ+7xDjZ9cdUeIy+8POCbhvU0TkyhmPnedsM
yEfID/gUQmXimb3S02nhZEsIL8doojPjKFoQuX64GeVq1NqD23SIuCVsuXHH44xghFg1no87ai1R
Su1QW/dDeAKJeJgje+FAyncs82qGci8VElu3j1mo7aF2bLmHUsm+03KebmV/6Av+mD19teNwrCZu
Th1KspOsGtjnbtg+TxSfplgv6Kzjw8PnB9xGju07NfKgKC5Sw8rLf9+1Y8Gw178C3dy4CQjqonmo
oa3nTslnB4TZKxYjLVRToA9LPawxnC9a67nupxO1zI8QtY7wRXYiFw9jr70Usj1Ll78rpAhGynjF
4H92hwwKjQFBUOetMSKZVVbCQ2Zsd+U83ItIvgyus6vtCbC1fzZsD/khMCFUC2OjJ+XDPOWHCsuD
7QQnfINUzXOwY7oa1ZhlMG/NavCiEc9a2WoYq9RYFsmGYxhw0fpD7wZjNX1pl1oNcpbhbHK/bJTF
A2FKjXsTcx/dbLhxaBtXA6GtRkN8gxxS1bhYiBKuMRNkqUbJQg2VDtNlqcbMmXkTob/dOUygHZOo
T7/AulDD6aDGVE0NrDWTKz/XxUPLLCuG6kRVYrQsmHINNe56avBFmzmC7FSwHqNb0aiC4Bs76drs
EcEq8N28wLPl6HvJXvMYrBOYmmliVrtZG3Z+1WrHlik8kozjuSdfisEXq7n4ZQyALxjbezXAT2qU
99RQXzDd60z5FGHyuuSbpMZ/gz0AltepZy9w1IIQsyn4bAxJ8SViiiKG2IyXsoqBQd11ENqWHm4n
z92q3yZXbSDlm2w25BFIt+jrWps//NC9pmV+dWeeGWwxHdtMwFajt+PdZMtx1bqT8pJvWH9y9qCA
fYhw8ovGfiTUokRZ3nmc7pqt72Xpb9yUV12V0RPDhmWwaWlsXKFWLwuuzC7yu8lGNrCZZclrzZ5W
wQayMD1Jl5948OykNKzzyGZXsOElndjk/L19ui+88ClkD2x/2wfluxMUbxGgJN0rzmMynaCCnTCM
7w1egL+tleyXCXumYN9E2Gb1lJV5clhFTVZSwWoasKKWrKqp6fL9oSZwUFuspfbZyRI/EGdstedG
nb2TYQGxjAV416hteL5R33e3+XVu2P96uTH0fo1uCnMcPoVz1FO8BWm8zW33lHr6ZmTtzlm/e9bw
5sFkJXdTyWd+ai/pymJhd7VxN0bldTSzU0+lIl/1Q4yBIxwrDtRYWWZjOFDewctSiQGIAolSByal
EzgIBqNSDgKlIZQTv5eICgniwqxUhhH3vVIdUqU/cPqeGNz091ZpE4NSKaxuXgT8tBNa7MNVquWX
odQ+soKii3EeLZ6Pb1aog3G10lPCYLsz2xGXf/gw8oBYdqm3tiq9W2qmyfCV0vuc6AG3Na4a/SBz
EGiSKp04mFiiIf6JDmwlOCigrHO6goJr7P3MbZdm6mz0CDNObuTdGrocY/JYN4cSSXpKT8Ke2wPQ
GrGV2fDUoAeQoZjjg6/nwUZmY4FWZqyEHf10o6rdujVFqL0dIOTMxLR4zYGY4Xu1ctxwWDU9d5co
ldbKcvHizH2y5mwOtqnv3uK0NXkC7YOg4MRSxB+6wK5HFzUdpkZmLt3aXVqteQnwjC95q3MlmcfX
uZxV2oyn++AdUZ1SpjjN5/SfB/sw8k9DmkNM/tkWzVeP2wUfVJzwW++8Ad9EreQ2H1vZNguCleuB
TNLQ55Pax7lWe8sgDh5ioVhlgbdwQ6xdpS9bLmvVuAlqvhCVaaBBOM9Z3/7s/OchlfKcNv6xc+cT
xnIaCEI+Mh3PW5KY98CenHWgzFe9nNKVawsfRiL4U6pCDmM4f+uec7O1wtsIOlFhNxpPkx3ezbzN
cE80X66NCp07zsusmd5S1AGZQREukSy4xNi1OHgQIxG7kO1yGhsWGoxWhXwiDEiODu4ZcP3PGepS
I+VttGjP0y5l2j41lpGvGjGqxIy/8qyF1mMSrLnjeGI9CnnwZjpMRPkgUjhQA4Si4K0Vxgu6ByMh
kT8LzLTEEQqj1mp96qupx3KcH4JHbB5pm9yKd8GY70NyYUNYnXTjpewKTl+2thZwDxe56z33ecTj
v9GPbmI+lZh5nLjbWaSluro9mN14hjb8063nlQO2aNDFUzx761Qie82Ul/Lkqva9TNjHuFkOPAaH
wHzGZziV460P0rPRvrJGov/y045TJ3uZy++ME6umv5tpumktUo3Qf+PO+KpC1SIR7lprOiURXzzR
HSEKHuM5v3Y+orieYYsTktIB2vkmc9x3g4/UrG1gyHqcctGig7Jnyak+oqrecoZY4XX7MfikjRqe
XX12MC1U8brdyXGkACDf8dCvx7sYKOOYOX66Y0rnqOkj7k7PpUxR6OYHSkO2IzS2tUYYB9paECak
nxKeaXSBUIlrm+XGntUTNOcmUcutFWAHwS5oK/JlrWEUNbwzm9cnURCENRlsJZRt7CqQAH0gaE1J
QY32lpTu4xAEl9H74U/as5AKPWyqk/TX1DMIiuYEgR7GHKcytUY7mlzPmfNsOfHaa/WFUWQXY6yu
SYOZ1ei75xHcnuZpbFh4WGX9Vfn2fbbrHZDedcTsjDa1tIdI8R93QWdveJMujVBs0tQ42lFHqZqz
SYbuAFr3+hPY8TEO2/vEUdYW5SNT1L4Gg2pxEhNyPvLwXSedvy+k9U4/8cKExIlp/6mJ5w2KM4FT
b+UD1qpGFwOsiTtW7GY/j1e50LHZ+mu/zz7iwb/5FmrgPH2lpybSaUdLY3pdCut7yHOieJ67cBpC
o5UFlMrn69s3v6U8wGOmhOzsqQEoZ1L9VN9LKc5vNZpoqZXfs14+gzGKyYjpl2lgnBQ+O73CKOsr
7ug1I4jDnFxvuu7dcJZV7G2duvrIZ/IiWfeBxeuEv28Z1PLLTtt3SQdCzNdHop9X8DclYzSXO8/w
l8lAHL427CcvQnM3Ky1d+0b1WOmDfg6n+jlzhbUd8g8oX9gRGPiXLiddIYAX8itRb6M4Pfs8YChs
ZrIxAbNFeEwtR6ZbBHBad4X8srz27hj9k22FxZuXtPz8CoqPjar9Mhp3XKX+F2lSXg/tyO4bMsDh
MlhCGKcR0emvmK9f3aEPtmSatlamBTvHaG5c69KnXp+OlTSBWtv5MzcKUnIy45TXuy6Pxjba17Di
1vqUvOl24t0r+zzxbtuS+3u/AKS7N9hNtRl2njbOOpNFPfDtH7otvpBu7TaRWPhtGa2mIQ0OdqOt
7CD+dsNm2LSlQb7gAcVm2HjhjHgLDf8H6rZMMR1EcxSeM/EKWXs/Ndg3swy0ZByN7sn34d8PUXCM
ub2VqUOXtlr/vHSGLB40+GpzdkSn3hi2tg/4sdTGdMcPVZ8/VUmxHXlFO554dJrgGZYjQ160nftV
28d73dZPHqnomgRUC6yNvd9yoSyVVHJ74xbnhz8TDsUodB3baYcY88GVYcvY+y9d9Y/oqiaWqL+v
q77n//W/lH+PgsSf/F1X9f8TGGjI0X8CHSkd9M+6KhQktFEieLZj/+7/+jdd1bECR/f9PxGnPf7Q
n11eiqpkW65SVD0ETv0PubxIJv+trGphMOMHilo+y9RRbPnvf+XyitH96DzrCUxTzI2HPuPJAXRS
L3XlwGxon4tpqElMmItOhiaptd2w4Umkc0ezeA7F+i3Iu29bRvmlhlLoz73cDpKUnGwKrIky0ndm
dxo1ZJvAAn6SplnLr+aknWv8Y+0s0nszlCkShS3An/I+T6naXHS6sRxCd3ooS30bOoVxjrzgIdGt
tQW7fj8aGe0ZueRuEntcwVO5qbvfluUecGVgB3/6J4reXnkVtIVEsuHbnWHfqlms8VTHBFJGJGAv
32klz/CFXQyrYnpJEyAHnMPzomywNoz5zW7ohovKuD+k08DB0KfDjSjQ0sgsmn6GkbRwMQYb8MtP
7kSpuCHybFdrdNlrRUiQfh53ni+iQyZ+ukDzl1zIo4NTTifykM42lAgcoRgOfG/aQ2ZXF7sfIQV0
5TmthuxqY8tHL/ROs0WhkxjqTUo2HetnFwEMFjgA6lgAK5UfvhnM52A0ziIucQ3Z5a5qmqWrUryW
yvPSOiowv3kLW2V9Z5X6bcSTXRob3q/qsTTsfSI4uOZJCvs+O16l0sN+tLNUmthUuWKf/veRjPNM
4FgQPM5VAjlQWWRsQy8N4WQX2U9BoXlxUDeAv4cQ80CYOY/YoTPizSkx50Llnc3WuKcl47bw2cRE
+e0MZKO79DFXWelGpaZrlZ+G+11s9uN/5+5MkttGsjB8FUfvocA8LLoWnCnR1GiH7A2DktgYCBAz
QOAofYc+RV2svyRFi6RVKtus6FL0wgubdCaQzOm99w+CVb3pu4BoHQrGtQX1uhEc7EqwscFTpEj7
wNBOoGpXgrO9FuRtsAZD0MofFTuG2O2bOtRSgGA9X1/eBh7o2hlE8ARCeCqY4ZrySYco7kMYlwVz
HMyiUMd4WAlOeQy5HFvpT45gm9uCd95AQDcEE11NC2APfrclA+CtmDQVshppG2sAiDjzJYoOCEi4
eMhEOUAIWcpiAk3sjNIbTzj9KTWefysr+axhAlhLuAGuhS+gYgtjqnO1CfpZtUZnj3R1CNYFy4vP
EGxH7nI1TfQg6VWKNo3GSi4Rbsqgg6PZF0VuerEWJkg0L8cZloVA9rscczj3YWZIFN6DmNP3ouQa
OtFtkMgTo2nulELjkkaqGMTKv9IgvCTvSCW8GjTYJkLkH0c5AOwwGSA40neKFF4uBjixcFxs4ytX
Lde9NrVauCvKec7v110Kn8ZIODb6WDfGwsMxx8yxdlXchPGL80CLCbdHXfg+hpl20wonSMf1QtK8
jdaphU9kaRkhctF4R8aYSAbCTRLGx0gR/pImCXqb0tAkrYy7XHhQqsKN0oeYK+7JUa/EqhLQw9e2
NdbnlcytFzNLD2D4uEWOfagLp8u0Tu4b4X2ZK8X9RofYj5wbTw6ot3BX7axCXkKS9Inf5PokrwqR
W8RZM8rBiJmpbA0g45xHDf6bMkacqlkGXD24u8huUN3kvhTjg4JzpxHa55KlZJemKyEv2/h9FFz6
MAjw+xTOn4rwAHUwA11hCuogROEExahN46yLlL09TtZN1KvMWhmqbbq8C4rqArhCyH194JSXSGcX
7tKYAnkfzoQraWA0Xi+QhcdGMM6X8kUuHExjZ30vFfkUugUSlMpDU8SX+SrAhSUbIvABHA/Oa56x
EjBHTTFJbbE8rX0DQd8aeWuzI+M4lxkAeeE96nF2nZBX0qkV+Bh3KJiwKhbyuGyDXUkYXig4Xzga
euMJ2NrWRoRCu5tps6HBXliYaT/2g+tGUR7ySnmsYzKiSnphpFC/mnKk1MWlwYr1wrQfzNYXEdo0
SZp9LBKHp8ouMGvoN5J7qcxmXd3IJgKrMgvA83rUPCQSQ59nrfQUB1QUyhZvwzp98EhY41k81XJM
BE2nI1kxMKnA6WhLlKSsEFNOE+H3to+IOMeg2tc9mzmQD0L4MdEqH4LZvCqt9CKs/ZGVzIj5UBHP
+lkzu5Iri6nu950svl/HdhdZCRdFCXIMAFHvbIVyY1j2M869NC8mq2R5sfbqXhOCPULoYhZKE28d
T4vMufWfwoaajwUWBmtTkmptc92U0kgyAtyk8UFQ+9B7LtVCJVbkjxFNWxXWAFx6RO1zE6yJ1Qxm
M3wdhV62dpk1BWCNR1Do15WPbUBII3hUK5p3L1XutenZgN6Sj+LFZ5ExwuAQgGg7qGLsR21Y9zwn
tbJQ+yIr64Ghr8dLCYWjRs/6hUbSbOXPOhbW03llDjQ0lXCtLmFXRiNfKodZKU9mj3q8mmYraQhs
upNTQAvU7DqmGIrxlI1gCnCPJq6Jk+x6QEQ/kmSCVb/FGVIptQt0vptOplQo2UclQvJZg0qMSIm4
HuUzqw7mTQ12u3GJoatqboN/I22lDXSiIgJOzCnC4mtiYCKqOcOGxJmOs6aj3cupidsn9RvdBsJp
fjEN1GnSrDg3zWRQx6N6rQ9dwxlWgXu9cjWMQL2BXmsE6lTloKjrHuY2uQ4uorjxcA9VVVKhzVd/
LY/5iaFeppcGxu6RTeKCQBtsxgUWe+NcqW/RjHlKQI3kS+ujISWUw5bnHlIHpgwGcRVfK452ZdfN
I8fWMFaynlva0/UT0c1HLboN4mXPqxOP9IM15Yo3rmPKP1I90b3yqta8ob6uR06TjdLVChTo2nxw
dHWcZxMZBQIrkvuwO89X1AJEWkWuAH3azSDWy8eWNLMC27LLiSRP3Hx2naTLq0JPcTmDaNUq5KQa
N/kUkCP2zYtlbn4N2gI/S9K20l1UujgbtR2qwEkXqNCFHSP+5KyCG+yVbsD+T1oXHwZFnxZYlDQQ
ZtPUedBUSgFgW7E04YCcxZT+MGFC9CGk1JM6617qVJ9mefYJ4YabIo2YodZwRWIrLoPLwAJsHpJi
V6HONtmazDC3VCvtRa3MlMmXd0V1B/Je77hp+blQLTBduTUujCtVa+98SjddNTGMYbjKr4IWM9yw
KDvrKg07dlLP69AKkNT6QoW64znq9P8swBKeP+4i7s2LeX+jc3JdLrLmZpGXYYEF0Mun2I6uirv4
1770dkM/Z3sOVeYgZNs82Oap32onnBd+UT4h4YIKigEIRpYVnRs3lUvM0MN45T5/rOASpOPEo0G0
ASQjsDB0tzdMfzQQb7/jdkTf/s7B8z/GJWwSfgnXj1fEmpsfZ/z0z39YEIJ+ZACOGngZADA9FnEY
76Y5sqJRXj4cALhJ4INQqHUcy8Fo4m8agD+V2vnBcThq52UcmAgWtmgAjkCxayI2PhwH/QymFeI2
GN0bumEL9tbfMhOOXuBlJjg6rlPqseLQL6wHmayBg1yzowDBclhg++tBP9NNU9EsGwKZbmkmo/Tu
hkGXhfjzj6yKo8E8mA0Q9cB6aKRqeNfjVaGfGYyQSpqHbI+qqOwa720YmMTm9rGOtu2f2B3ZHGSH
5S8rpikrW8Df0WzQVN1htcBoFMP03oZhh3tkUztpPjAQACJVrstQdmwqSeiU7w+EdqaqIPJtRWMV
yrr+7ubDbiC26/XXZwTbJHphMgxW8pVkK7WjgVDPLAMbUrzPoLOiCLbdlv/3B+bRyn7ZJncD8Rds
lIBmTc3ULX5xRxNvuj8jDPK2KJ3qqs0WoRsG4/S+dojdQGzX7K/PCJYGFwdeU+ZQEC98dIEwz8AZ
G0wFWzNMh03pvQ7E9kQ/aSBQocQYUufnhpp9vEcYZxhHGrKB4ySstPc4I2QZM0xx8Tl1r5RtmVsU
dQ7UBTdChfsrwzwzcWFwOC62S2d7Vr+/LULdLtmTJgTUKxxGsfF0KOAcbxHWGVdqLhEmYyTLiDu+
15XxF1wjLMsyVVNmDBzBHDjcK6mMOUL+QBOXKtN8d1fr563yu/rgz16u2SpVVQal6xBmvHKrtM4s
loSBDoNiPt+9f/TM+IHl8y2A73p++NQXIaS/yF+L8P/oC7uA9fvPDyPSg+8JqdRt19tDWPz9t4Pj
eRNP7324i6833Tz/9+f3+77ng752L7X7x5G/yObZo9dsPmien3I6j4j8u/SYzcMPndhbRP58P6gm
lNrGEC8P9Z3Y67ct8q0+rjI8FBdHTW+jtFObvo3Lwnv94Z9v/n9NDxsPoMPhodTyfE6c2sXWq3l/
fHa3Ei4RpzZ+MUeMv2o+fJ5nza41kTLZdcE5d2oXv/87L37/z4fV/OnDZP6wiHYt7nfD8XZqNxP/
YZEtHncN7bfOrfPU1kcb+eEP3+SIdy3ud8OGfWo3V886OQfLYfdbcAk9tf0/5b1tcmZiO/m1tXwJ
hzQuX/0ROB9Pffqv6AfsWtkbeHHknNr08wqWbv1wkR+tZFPRgYOIm87bvby2/X7Lg36/Ke/ym6/9
t8MDR3zjMVzMs9/+CwAA//8=</cx:binary>
              </cx:geoCache>
            </cx:geography>
          </cx:layoutPr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9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85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3175">
        <a:solidFill>
          <a:schemeClr val="bg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461A4-1F7A-4AB3-B70E-00B01D473925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6D0B4-F6A4-495D-9ABD-8CB87379CE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3885" y="531059"/>
            <a:ext cx="4281462" cy="3211781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3883199"/>
            <a:ext cx="5438140" cy="52989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0557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1993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2835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7738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4978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9770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7617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295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491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655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314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834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682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0115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933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823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>
                <a:latin typeface="+mn-lt"/>
              </a:rPr>
              <a:t>Státní podpora sportu </a:t>
            </a:r>
            <a:br>
              <a:rPr lang="pl-PL" b="1" dirty="0">
                <a:latin typeface="+mn-lt"/>
              </a:rPr>
            </a:br>
            <a:r>
              <a:rPr lang="pl-PL" b="1" dirty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/>
              <a:t>Ministerstvo školství, mládeže a tělovýchovy</a:t>
            </a:r>
          </a:p>
          <a:p>
            <a:pPr algn="l"/>
            <a:r>
              <a:rPr lang="cs-CZ" sz="900" dirty="0"/>
              <a:t>Karmelitská 7, 118 12 Praha 1 • tel.:: +420 234 811 111</a:t>
            </a:r>
          </a:p>
          <a:p>
            <a:pPr algn="l"/>
            <a:r>
              <a:rPr lang="cs-CZ" sz="900" dirty="0"/>
              <a:t>msmt@msmt.cz • www.msmt.cz</a:t>
            </a:r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/>
              <a:t>Státní podpora sportu pro rok 2013 byla projednána poradou vedení MŠMT dne 19. června 2012. </a:t>
            </a:r>
            <a:r>
              <a:rPr lang="cs-CZ" sz="2000" dirty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/>
          </a:p>
          <a:p>
            <a:r>
              <a:rPr lang="cs-CZ" sz="2000" dirty="0"/>
              <a:t>a) výdajový okruh: „Sportovní reprezentace“ </a:t>
            </a:r>
          </a:p>
          <a:p>
            <a:r>
              <a:rPr lang="cs-CZ" sz="2000" dirty="0"/>
              <a:t>b) výdajový okruh: „Všeobecná sportovní činnost“ </a:t>
            </a:r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12.10.2022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12.10.2022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12.10.2022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12.10.2022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12.10.2022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12.10.2022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.cz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bedyprodeti.cz/postup-pro-skoly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svatopluk.pohorely@msmt.cz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.cz/ukrajina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284984"/>
            <a:ext cx="5616624" cy="252028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>
              <a:spcBef>
                <a:spcPts val="4200"/>
              </a:spcBef>
            </a:pPr>
            <a:r>
              <a:rPr lang="cs-CZ" sz="3200" b="1" dirty="0"/>
              <a:t>Podpora vzdělávání dětí a žáků cizinců v MŠ a ZŠ</a:t>
            </a:r>
            <a:br>
              <a:rPr lang="cs-CZ" sz="3600" b="1" dirty="0">
                <a:latin typeface="+mn-lt"/>
              </a:rPr>
            </a:br>
            <a:br>
              <a:rPr lang="pl-PL" sz="1800" b="1" dirty="0"/>
            </a:br>
            <a:r>
              <a:rPr lang="pl-PL" sz="1600" dirty="0"/>
              <a:t>Konference NPI ČR, 13. říjen 2022</a:t>
            </a:r>
            <a:br>
              <a:rPr lang="pl-PL" sz="1600" dirty="0"/>
            </a:br>
            <a:endParaRPr lang="cs-CZ" sz="1600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/>
              <a:t>Ministerstvo školství, mládeže a tělovýchovy</a:t>
            </a:r>
          </a:p>
          <a:p>
            <a:pPr marL="0" indent="0">
              <a:buNone/>
            </a:pPr>
            <a:r>
              <a:rPr lang="cs-CZ" sz="700" dirty="0"/>
              <a:t>Karmelitská 529/5, Malá Strana, 118 12 Praha 1 • tel.: +420 234 811 111</a:t>
            </a:r>
          </a:p>
          <a:p>
            <a:pPr marL="0" indent="0" algn="l">
              <a:buNone/>
            </a:pPr>
            <a:r>
              <a:rPr lang="cs-CZ" sz="700" dirty="0"/>
              <a:t>msmt@msmt.cz • www.msmt.cz</a:t>
            </a:r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28800"/>
            <a:ext cx="7776864" cy="4896544"/>
          </a:xfrm>
        </p:spPr>
        <p:txBody>
          <a:bodyPr>
            <a:noAutofit/>
          </a:bodyPr>
          <a:lstStyle/>
          <a:p>
            <a:r>
              <a:rPr lang="cs-CZ" sz="2800" dirty="0"/>
              <a:t>finanční podpora zřízení pozice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ukrajinského asistenta pedagoga</a:t>
            </a:r>
          </a:p>
          <a:p>
            <a:pPr lvl="1"/>
            <a:r>
              <a:rPr lang="cs-CZ" sz="2400" dirty="0"/>
              <a:t>přímá podpora cizinců při výuce a pomoc při organizaci výuky</a:t>
            </a:r>
          </a:p>
          <a:p>
            <a:pPr lvl="1"/>
            <a:r>
              <a:rPr lang="cs-CZ" sz="2400" dirty="0"/>
              <a:t>podpora určena pro MŠ, ZŠ, SŠ a KON veřejných zřizovatelů (kromě škol při ZZ)</a:t>
            </a:r>
          </a:p>
          <a:p>
            <a:pPr lvl="1"/>
            <a:r>
              <a:rPr lang="cs-CZ" sz="2400" dirty="0"/>
              <a:t>podpora na období září – prosinec 2022</a:t>
            </a:r>
          </a:p>
          <a:p>
            <a:pPr lvl="1"/>
            <a:r>
              <a:rPr lang="cs-CZ" sz="2400" dirty="0"/>
              <a:t>školy obdrží finance prostřednictvím KÚ a MHMP do 30.11.2022</a:t>
            </a:r>
          </a:p>
          <a:p>
            <a:pPr lvl="1"/>
            <a:r>
              <a:rPr lang="cs-CZ" sz="2400" dirty="0"/>
              <a:t>bude přiděleno cca 114 mil. Kč pro 583 škol ze všech krajů   (nejvíce škol z Prahy a Středočeského kraje)</a:t>
            </a:r>
          </a:p>
          <a:p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330232" y="44624"/>
            <a:ext cx="6804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3200" b="1" dirty="0">
                <a:solidFill>
                  <a:srgbClr val="FFC000"/>
                </a:solidFill>
              </a:rPr>
              <a:t>Integrace </a:t>
            </a:r>
            <a:r>
              <a:rPr lang="cs-CZ" sz="3200" b="1" dirty="0">
                <a:solidFill>
                  <a:schemeClr val="bg1"/>
                </a:solidFill>
              </a:rPr>
              <a:t>ukrajinských dětí a žáků do českých škol</a:t>
            </a:r>
            <a:endParaRPr lang="cs-CZ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71460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28800"/>
            <a:ext cx="7776864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330232" y="44624"/>
            <a:ext cx="6804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3200" b="1" dirty="0">
                <a:solidFill>
                  <a:srgbClr val="FFC000"/>
                </a:solidFill>
              </a:rPr>
              <a:t>Integrace </a:t>
            </a:r>
            <a:r>
              <a:rPr lang="cs-CZ" sz="3200" b="1" dirty="0">
                <a:solidFill>
                  <a:schemeClr val="bg1"/>
                </a:solidFill>
              </a:rPr>
              <a:t>ukrajinských dětí a žáků do českých škol</a:t>
            </a:r>
            <a:endParaRPr lang="cs-CZ" sz="3200" b="1" dirty="0">
              <a:solidFill>
                <a:srgbClr val="FFC000"/>
              </a:solidFill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D7912037-EDD8-4F50-B3CD-CDEDABD07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327208"/>
              </p:ext>
            </p:extLst>
          </p:nvPr>
        </p:nvGraphicFramePr>
        <p:xfrm>
          <a:off x="1079611" y="1387518"/>
          <a:ext cx="7632849" cy="1465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385879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05662908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10431691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688269573"/>
                    </a:ext>
                  </a:extLst>
                </a:gridCol>
              </a:tblGrid>
              <a:tr h="510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mateřské školy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základní školy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střední školy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6843940"/>
                  </a:ext>
                </a:extLst>
              </a:tr>
              <a:tr h="278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počet žádajících škol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178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566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90013423"/>
                  </a:ext>
                </a:extLst>
              </a:tr>
              <a:tr h="2492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tj. % z počtu škol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3,64 %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14,62 %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0,85 %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1360661"/>
                  </a:ext>
                </a:extLst>
              </a:tr>
              <a:tr h="3304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počet cizinců UA v podpořených školách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715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17 386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113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94874991"/>
                  </a:ext>
                </a:extLst>
              </a:tr>
            </a:tbl>
          </a:graphicData>
        </a:graphic>
      </p:graphicFrame>
      <mc:AlternateContent xmlns:mc="http://schemas.openxmlformats.org/markup-compatibility/2006" xmlns:cx4="http://schemas.microsoft.com/office/drawing/2016/5/10/chartex">
        <mc:Choice Requires="cx4">
          <p:graphicFrame>
            <p:nvGraphicFramePr>
              <p:cNvPr id="5" name="Graf 4">
                <a:extLst>
                  <a:ext uri="{FF2B5EF4-FFF2-40B4-BE49-F238E27FC236}">
                    <a16:creationId xmlns:a16="http://schemas.microsoft.com/office/drawing/2014/main" id="{02EBB05D-D5A8-42F8-90BE-E5021FAE8845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31263395"/>
                  </p:ext>
                </p:extLst>
              </p:nvPr>
            </p:nvGraphicFramePr>
            <p:xfrm>
              <a:off x="1079611" y="2943225"/>
              <a:ext cx="7632849" cy="391477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5" name="Graf 4">
                <a:extLst>
                  <a:ext uri="{FF2B5EF4-FFF2-40B4-BE49-F238E27FC236}">
                    <a16:creationId xmlns:a16="http://schemas.microsoft.com/office/drawing/2014/main" id="{02EBB05D-D5A8-42F8-90BE-E5021FAE884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79611" y="2943225"/>
                <a:ext cx="7632849" cy="391477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881543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28800"/>
            <a:ext cx="7776864" cy="4896544"/>
          </a:xfrm>
        </p:spPr>
        <p:txBody>
          <a:bodyPr>
            <a:noAutofit/>
          </a:bodyPr>
          <a:lstStyle/>
          <a:p>
            <a:r>
              <a:rPr lang="cs-CZ" sz="2800" dirty="0"/>
              <a:t>Lex Ukrajina I a II, připravuje se LU III (bude řešeno hlavně prodloužení účinnosti zákona)</a:t>
            </a:r>
          </a:p>
          <a:p>
            <a:r>
              <a:rPr lang="cs-CZ" sz="2800" dirty="0"/>
              <a:t>LU I a II řeší mj.: </a:t>
            </a:r>
          </a:p>
          <a:p>
            <a:pPr lvl="1"/>
            <a:r>
              <a:rPr lang="cs-CZ" sz="2400" dirty="0"/>
              <a:t>do 90 dnů od udělení dočasné ochrany 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povinnost  zapsat</a:t>
            </a:r>
            <a:r>
              <a:rPr lang="cs-CZ" sz="2400" b="1" dirty="0">
                <a:solidFill>
                  <a:srgbClr val="00B0F0"/>
                </a:solidFill>
              </a:rPr>
              <a:t> </a:t>
            </a:r>
            <a:r>
              <a:rPr lang="cs-CZ" sz="2400" dirty="0"/>
              <a:t>dítě k plnění PŠD nebo PPV</a:t>
            </a:r>
          </a:p>
          <a:p>
            <a:pPr lvl="1"/>
            <a:r>
              <a:rPr lang="cs-CZ" sz="2400" dirty="0"/>
              <a:t>postupy v případě 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naplněné kapacity školy</a:t>
            </a:r>
            <a:r>
              <a:rPr lang="cs-CZ" sz="2400" dirty="0"/>
              <a:t>; nemůže nastat situace, že se žák nemá kde vzdělávat!!</a:t>
            </a:r>
          </a:p>
          <a:p>
            <a:pPr lvl="1"/>
            <a:r>
              <a:rPr lang="cs-CZ" sz="2400" dirty="0"/>
              <a:t>online vzdělávání na Ukrajině není plnění PŠD z pohledu českých právních předpisů (může probíhat, ale nad rámec vzdělávání v české škole)</a:t>
            </a:r>
          </a:p>
          <a:p>
            <a:pPr lvl="1"/>
            <a:r>
              <a:rPr lang="cs-CZ" sz="2400" dirty="0"/>
              <a:t>zkrácení lhůty pro možné vyřazení žáka-cizince ze školy, pokud nedochází do školy (z „60+15“ na „15+15“)</a:t>
            </a:r>
          </a:p>
          <a:p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330232" y="44624"/>
            <a:ext cx="6804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br>
              <a:rPr lang="cs-CZ" sz="3200" b="1" dirty="0">
                <a:solidFill>
                  <a:schemeClr val="bg1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Zákon „</a:t>
            </a:r>
            <a:r>
              <a:rPr lang="cs-CZ" sz="3200" b="1" dirty="0">
                <a:solidFill>
                  <a:srgbClr val="FFC000"/>
                </a:solidFill>
              </a:rPr>
              <a:t>Lex Ukrajina</a:t>
            </a:r>
            <a:r>
              <a:rPr lang="cs-CZ" sz="3200" b="1" dirty="0">
                <a:solidFill>
                  <a:schemeClr val="bg1"/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7195825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28800"/>
            <a:ext cx="7776864" cy="4896544"/>
          </a:xfrm>
        </p:spPr>
        <p:txBody>
          <a:bodyPr>
            <a:noAutofit/>
          </a:bodyPr>
          <a:lstStyle/>
          <a:p>
            <a:r>
              <a:rPr lang="cs-CZ" sz="2800" b="1" dirty="0"/>
              <a:t>Národní plán obnovy </a:t>
            </a:r>
          </a:p>
          <a:p>
            <a:pPr lvl="1"/>
            <a:r>
              <a:rPr lang="cs-CZ" sz="2400" dirty="0"/>
              <a:t>doučování dětí ohrožených školním neúspěchem</a:t>
            </a:r>
          </a:p>
          <a:p>
            <a:pPr lvl="1"/>
            <a:r>
              <a:rPr lang="cs-CZ" sz="2400" dirty="0"/>
              <a:t>určen pro školy s nadprůměrným zastoupením žáků se sociálním znevýhodněním a neziskové organizace</a:t>
            </a:r>
          </a:p>
          <a:p>
            <a:pPr lvl="1"/>
            <a:r>
              <a:rPr lang="cs-CZ" sz="2400" dirty="0"/>
              <a:t>alokace 1 mld. Kč</a:t>
            </a:r>
          </a:p>
          <a:p>
            <a:pPr lvl="1"/>
            <a:r>
              <a:rPr lang="cs-CZ" sz="2400" dirty="0"/>
              <a:t>Podporované období od 1. 9. 2022 do 31. 8. 2025</a:t>
            </a:r>
          </a:p>
          <a:p>
            <a:pPr lvl="1"/>
            <a:r>
              <a:rPr lang="cs-CZ" sz="2400" dirty="0"/>
              <a:t>žádost musí být podána nejpozději do 31.12.2022</a:t>
            </a:r>
          </a:p>
          <a:p>
            <a:pPr lvl="1"/>
            <a:r>
              <a:rPr lang="cs-CZ" sz="2400" dirty="0"/>
              <a:t>více na webu </a:t>
            </a:r>
            <a:r>
              <a:rPr lang="cs-CZ" sz="2400" dirty="0">
                <a:hlinkClick r:id="rId3"/>
              </a:rPr>
              <a:t>www.edu.cz</a:t>
            </a:r>
            <a:r>
              <a:rPr lang="cs-CZ" sz="2400" dirty="0"/>
              <a:t> </a:t>
            </a:r>
          </a:p>
          <a:p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330232" y="44624"/>
            <a:ext cx="6804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3200" b="1" dirty="0">
                <a:solidFill>
                  <a:srgbClr val="FFC000"/>
                </a:solidFill>
              </a:rPr>
              <a:t>Další podpora </a:t>
            </a:r>
            <a:r>
              <a:rPr lang="cs-CZ" sz="3200" b="1" dirty="0">
                <a:solidFill>
                  <a:schemeClr val="bg1"/>
                </a:solidFill>
              </a:rPr>
              <a:t>využitelná pro vzdělávání dětí a žáků cizinců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D2196B6-23CA-4B87-945E-BA725EC61B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684" y="5259488"/>
            <a:ext cx="6408712" cy="1375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428634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28800"/>
            <a:ext cx="7776864" cy="4896544"/>
          </a:xfrm>
        </p:spPr>
        <p:txBody>
          <a:bodyPr>
            <a:noAutofit/>
          </a:bodyPr>
          <a:lstStyle/>
          <a:p>
            <a:r>
              <a:rPr lang="cs-CZ" sz="2800" b="1" dirty="0"/>
              <a:t>Operační program Jan Ámos Komenský</a:t>
            </a:r>
          </a:p>
          <a:p>
            <a:pPr lvl="1"/>
            <a:r>
              <a:rPr lang="cs-CZ" sz="2400" dirty="0"/>
              <a:t>podpora školních psychologů a speciálních pedagogů</a:t>
            </a:r>
          </a:p>
          <a:p>
            <a:pPr lvl="1"/>
            <a:r>
              <a:rPr lang="cs-CZ" sz="2400" dirty="0"/>
              <a:t>aktivity na podporu dětí a žáků s odlišným mateřským jazykem ve vzdělávání, např.:</a:t>
            </a:r>
          </a:p>
          <a:p>
            <a:pPr lvl="2"/>
            <a:r>
              <a:rPr lang="cs-CZ" sz="2400" dirty="0"/>
              <a:t>dvojjazyčný asistent v MŠ, ZŠ a SŠ, </a:t>
            </a:r>
          </a:p>
          <a:p>
            <a:pPr lvl="2"/>
            <a:r>
              <a:rPr lang="cs-CZ" sz="2400" dirty="0"/>
              <a:t>přímá podpora žáků s OMJ v MŠ, ZŠ a SŠ a další</a:t>
            </a:r>
          </a:p>
          <a:p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330232" y="44624"/>
            <a:ext cx="6804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3200" b="1" dirty="0">
                <a:solidFill>
                  <a:srgbClr val="FFC000"/>
                </a:solidFill>
              </a:rPr>
              <a:t>Další podpora </a:t>
            </a:r>
            <a:r>
              <a:rPr lang="cs-CZ" sz="3200" b="1" dirty="0">
                <a:solidFill>
                  <a:schemeClr val="bg1"/>
                </a:solidFill>
              </a:rPr>
              <a:t>využitelná pro vzdělávání dětí a žáků cizinců</a:t>
            </a:r>
          </a:p>
        </p:txBody>
      </p:sp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AFEA0CA3-9CAC-4219-81D3-C2C22AFBAE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474" y="4472496"/>
            <a:ext cx="2737131" cy="2052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217914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28800"/>
            <a:ext cx="7776864" cy="4896544"/>
          </a:xfrm>
        </p:spPr>
        <p:txBody>
          <a:bodyPr>
            <a:noAutofit/>
          </a:bodyPr>
          <a:lstStyle/>
          <a:p>
            <a:r>
              <a:rPr lang="cs-CZ" sz="2800" b="1" dirty="0"/>
              <a:t>Obědy pro děti</a:t>
            </a:r>
          </a:p>
          <a:p>
            <a:pPr lvl="1"/>
            <a:r>
              <a:rPr lang="cs-CZ" sz="2400" dirty="0"/>
              <a:t>úhrada školních obědů rodinám v tíživé životní situaci </a:t>
            </a:r>
          </a:p>
          <a:p>
            <a:pPr lvl="1"/>
            <a:r>
              <a:rPr lang="cs-CZ" sz="2400" dirty="0"/>
              <a:t>rok 2022 – podpora MŠMT 60 mil. Kč prostřednictvím organizace </a:t>
            </a:r>
            <a:r>
              <a:rPr lang="cs-CZ" sz="2400" dirty="0" err="1"/>
              <a:t>Women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Women</a:t>
            </a:r>
            <a:endParaRPr lang="cs-CZ" sz="2400" dirty="0"/>
          </a:p>
          <a:p>
            <a:pPr lvl="1"/>
            <a:r>
              <a:rPr lang="cs-CZ" sz="2400" dirty="0">
                <a:hlinkClick r:id="rId3"/>
              </a:rPr>
              <a:t>https://www.obedyprodeti.cz/postup-pro-skoly/</a:t>
            </a:r>
            <a:r>
              <a:rPr lang="cs-CZ" sz="2400" dirty="0"/>
              <a:t>  </a:t>
            </a:r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330232" y="44624"/>
            <a:ext cx="6804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3200" b="1" dirty="0">
                <a:solidFill>
                  <a:srgbClr val="FFC000"/>
                </a:solidFill>
              </a:rPr>
              <a:t>Další podpora </a:t>
            </a:r>
            <a:r>
              <a:rPr lang="cs-CZ" sz="3200" b="1" dirty="0">
                <a:solidFill>
                  <a:schemeClr val="bg1"/>
                </a:solidFill>
              </a:rPr>
              <a:t>využitelná pro vzdělávání dětí a žáků cizinců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74E79CC-81C8-4BA6-98DD-94DB725A45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4088" y="4653136"/>
            <a:ext cx="3115110" cy="82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05872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284984"/>
            <a:ext cx="5470376" cy="2088232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sz="3600" b="1" dirty="0">
                <a:latin typeface="+mn-lt"/>
              </a:rPr>
              <a:t>Děkuji za pozornost</a:t>
            </a:r>
            <a:br>
              <a:rPr lang="pl-PL" sz="3600" b="1" dirty="0">
                <a:latin typeface="+mn-lt"/>
              </a:rPr>
            </a:br>
            <a:br>
              <a:rPr lang="pl-PL" sz="3600" b="1" dirty="0">
                <a:latin typeface="+mn-lt"/>
              </a:rPr>
            </a:br>
            <a:r>
              <a:rPr lang="pl-PL" sz="1800" b="1" dirty="0">
                <a:latin typeface="+mn-lt"/>
              </a:rPr>
              <a:t>Mgr. Svatopluk Pohořelý</a:t>
            </a:r>
            <a:br>
              <a:rPr lang="pl-PL" sz="1800" dirty="0">
                <a:latin typeface="+mn-lt"/>
              </a:rPr>
            </a:br>
            <a:r>
              <a:rPr lang="pl-PL" sz="1800" dirty="0">
                <a:latin typeface="+mn-lt"/>
              </a:rPr>
              <a:t>vedoucí oddělení základního vzdělávání, MŠMT</a:t>
            </a:r>
            <a:br>
              <a:rPr lang="pl-PL" sz="1800" dirty="0">
                <a:latin typeface="+mn-lt"/>
              </a:rPr>
            </a:br>
            <a:r>
              <a:rPr lang="pl-PL" sz="1800" dirty="0">
                <a:latin typeface="+mn-lt"/>
                <a:hlinkClick r:id="rId3"/>
              </a:rPr>
              <a:t>svatopluk.pohorely@msmt.cz</a:t>
            </a:r>
            <a:r>
              <a:rPr lang="pl-PL" sz="1800" dirty="0">
                <a:latin typeface="+mn-lt"/>
              </a:rPr>
              <a:t>  </a:t>
            </a:r>
            <a:br>
              <a:rPr lang="pl-PL" sz="1800" dirty="0">
                <a:latin typeface="+mn-lt"/>
              </a:rPr>
            </a:br>
            <a:br>
              <a:rPr lang="pl-PL" sz="1800" dirty="0">
                <a:latin typeface="+mn-lt"/>
              </a:rPr>
            </a:br>
            <a:endParaRPr lang="cs-CZ" sz="2000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/>
              <a:t>Ministerstvo školství, mládeže a tělovýchovy</a:t>
            </a:r>
          </a:p>
          <a:p>
            <a:pPr marL="0" indent="0">
              <a:buNone/>
            </a:pPr>
            <a:r>
              <a:rPr lang="cs-CZ" sz="700" dirty="0"/>
              <a:t>Karmelitská 529/5, Malá Strana, 118 12 Praha 1 • tel.: +420 234 811 111</a:t>
            </a:r>
          </a:p>
          <a:p>
            <a:pPr marL="0" indent="0" algn="l">
              <a:buNone/>
            </a:pPr>
            <a:r>
              <a:rPr lang="cs-CZ" sz="700" dirty="0"/>
              <a:t>msmt@msmt.cz • www.msmt.cz</a:t>
            </a:r>
          </a:p>
        </p:txBody>
      </p:sp>
    </p:spTree>
    <p:extLst>
      <p:ext uri="{BB962C8B-B14F-4D97-AF65-F5344CB8AC3E}">
        <p14:creationId xmlns:p14="http://schemas.microsoft.com/office/powerpoint/2010/main" val="267899094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28800"/>
            <a:ext cx="7776864" cy="4896544"/>
          </a:xfrm>
        </p:spPr>
        <p:txBody>
          <a:bodyPr>
            <a:noAutofit/>
          </a:bodyPr>
          <a:lstStyle/>
          <a:p>
            <a:pPr marL="342900" lvl="1" indent="-342900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od 1. 9. 2021 </a:t>
            </a:r>
            <a:r>
              <a:rPr lang="cs-CZ" sz="2800" dirty="0"/>
              <a:t>systémová podpora vzdělávání cizinců v povinném  předškolním a základním vzdělávání –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doplnění v RVP PV </a:t>
            </a:r>
            <a:r>
              <a:rPr lang="cs-CZ" sz="2800" dirty="0"/>
              <a:t>a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vyhláška </a:t>
            </a:r>
            <a:b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č. 271/2021 Sb.</a:t>
            </a:r>
            <a:r>
              <a:rPr lang="cs-CZ" sz="2800" dirty="0"/>
              <a:t>, kterou se mění</a:t>
            </a:r>
          </a:p>
          <a:p>
            <a:pPr marL="742950" lvl="2" indent="-342900">
              <a:buClr>
                <a:schemeClr val="tx2">
                  <a:lumMod val="60000"/>
                  <a:lumOff val="40000"/>
                </a:schemeClr>
              </a:buClr>
            </a:pPr>
            <a:r>
              <a:rPr lang="cs-CZ" sz="2800" dirty="0"/>
              <a:t>vyhláška č. 14/2005 Sb., o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předškolním</a:t>
            </a:r>
            <a:r>
              <a:rPr lang="cs-CZ" sz="2800" dirty="0"/>
              <a:t> vzdělávání (§ 1e)</a:t>
            </a:r>
          </a:p>
          <a:p>
            <a:pPr marL="742950" lvl="2" indent="-342900">
              <a:buClr>
                <a:schemeClr val="tx2">
                  <a:lumMod val="60000"/>
                  <a:lumOff val="40000"/>
                </a:schemeClr>
              </a:buClr>
            </a:pPr>
            <a:r>
              <a:rPr lang="cs-CZ" sz="2800" dirty="0"/>
              <a:t>vyhláška č. 48/2005 Sb., o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základním</a:t>
            </a:r>
            <a:r>
              <a:rPr lang="cs-CZ" sz="2800" dirty="0"/>
              <a:t> vzdělávání a některých náležitostech plnění povinné školní docházky (§ 10 a § 11)</a:t>
            </a: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2330232" y="44624"/>
            <a:ext cx="6804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br>
              <a:rPr lang="cs-CZ" sz="3200" b="1" dirty="0">
                <a:solidFill>
                  <a:srgbClr val="FFC000"/>
                </a:solidFill>
              </a:rPr>
            </a:br>
            <a:r>
              <a:rPr lang="cs-CZ" sz="3200" b="1" dirty="0">
                <a:solidFill>
                  <a:srgbClr val="FFC000"/>
                </a:solidFill>
              </a:rPr>
              <a:t>Právní úprava</a:t>
            </a:r>
            <a:r>
              <a:rPr lang="cs-CZ" sz="3200" b="1" dirty="0">
                <a:solidFill>
                  <a:schemeClr val="bg1"/>
                </a:solidFill>
              </a:rPr>
              <a:t> jazykové podpory cizinců</a:t>
            </a:r>
          </a:p>
        </p:txBody>
      </p:sp>
    </p:spTree>
    <p:extLst>
      <p:ext uri="{BB962C8B-B14F-4D97-AF65-F5344CB8AC3E}">
        <p14:creationId xmlns:p14="http://schemas.microsoft.com/office/powerpoint/2010/main" val="180974393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28800"/>
            <a:ext cx="7776864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dirty="0"/>
              <a:t>Předškolní vzdělávání</a:t>
            </a:r>
          </a:p>
          <a:p>
            <a:r>
              <a:rPr lang="cs-CZ" sz="2600" dirty="0"/>
              <a:t>jazyková příprava je součástí </a:t>
            </a:r>
            <a:r>
              <a:rPr lang="cs-CZ" sz="2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běžné</a:t>
            </a:r>
            <a:r>
              <a:rPr lang="cs-CZ" sz="2600" dirty="0"/>
              <a:t> činnosti MŠ</a:t>
            </a:r>
            <a:br>
              <a:rPr lang="cs-CZ" sz="2600" dirty="0"/>
            </a:br>
            <a:r>
              <a:rPr lang="cs-CZ" sz="2600" dirty="0"/>
              <a:t>(RVP PV)</a:t>
            </a:r>
          </a:p>
          <a:p>
            <a:r>
              <a:rPr lang="cs-CZ" sz="2600" dirty="0"/>
              <a:t>4 a více cizinců v PPV → vznik </a:t>
            </a:r>
            <a:r>
              <a:rPr lang="cs-CZ" sz="2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skupiny</a:t>
            </a:r>
            <a:r>
              <a:rPr lang="cs-CZ" sz="2600" dirty="0"/>
              <a:t> pro jazykovou přípravu </a:t>
            </a:r>
          </a:p>
          <a:p>
            <a:r>
              <a:rPr lang="cs-CZ" sz="2600" dirty="0"/>
              <a:t>1 hodina týdně (60 min) rozdělená na kratší úseky</a:t>
            </a:r>
          </a:p>
          <a:p>
            <a:pPr marL="0" indent="0">
              <a:buNone/>
            </a:pPr>
            <a:r>
              <a:rPr lang="cs-CZ" sz="2800" b="1" dirty="0"/>
              <a:t>Základní vzdělávání </a:t>
            </a:r>
          </a:p>
          <a:p>
            <a:pPr marL="542925" lvl="2" indent="-457200">
              <a:buClr>
                <a:schemeClr val="tx2">
                  <a:lumMod val="60000"/>
                  <a:lumOff val="40000"/>
                </a:schemeClr>
              </a:buClr>
            </a:pPr>
            <a:r>
              <a:rPr lang="cs-CZ" sz="2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nárok</a:t>
            </a:r>
            <a:r>
              <a:rPr lang="cs-CZ" sz="2600" b="1" dirty="0"/>
              <a:t> </a:t>
            </a:r>
            <a:r>
              <a:rPr lang="cs-CZ" sz="2600" dirty="0"/>
              <a:t>→ cizinec plnící PŠD v ČR max. 12 měsíců</a:t>
            </a:r>
          </a:p>
          <a:p>
            <a:pPr marL="542925" lvl="2" indent="-457200">
              <a:buClr>
                <a:schemeClr val="tx2">
                  <a:lumMod val="60000"/>
                  <a:lumOff val="40000"/>
                </a:schemeClr>
              </a:buClr>
            </a:pPr>
            <a:r>
              <a:rPr lang="cs-CZ" sz="2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rozsah</a:t>
            </a:r>
            <a:r>
              <a:rPr lang="cs-CZ" sz="2600" b="1" dirty="0"/>
              <a:t> </a:t>
            </a:r>
            <a:r>
              <a:rPr lang="cs-CZ" sz="2600" dirty="0"/>
              <a:t>→ </a:t>
            </a:r>
            <a:r>
              <a:rPr lang="cs-CZ" sz="2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100 - 200 hodin </a:t>
            </a:r>
            <a:r>
              <a:rPr lang="cs-CZ" sz="2600" dirty="0"/>
              <a:t>jazykové přípravy</a:t>
            </a:r>
            <a:br>
              <a:rPr lang="cs-CZ" sz="2600" dirty="0"/>
            </a:br>
            <a:r>
              <a:rPr lang="cs-CZ" sz="2600" dirty="0"/>
              <a:t>v určených školách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2330232" y="44624"/>
            <a:ext cx="6804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br>
              <a:rPr lang="cs-CZ" sz="3200" b="1" dirty="0">
                <a:solidFill>
                  <a:schemeClr val="bg1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Jazyková podpora cizinců </a:t>
            </a:r>
            <a:r>
              <a:rPr lang="cs-CZ" sz="3200" b="1" dirty="0">
                <a:solidFill>
                  <a:srgbClr val="FFC000"/>
                </a:solidFill>
              </a:rPr>
              <a:t>od září 2021</a:t>
            </a:r>
          </a:p>
        </p:txBody>
      </p:sp>
    </p:spTree>
    <p:extLst>
      <p:ext uri="{BB962C8B-B14F-4D97-AF65-F5344CB8AC3E}">
        <p14:creationId xmlns:p14="http://schemas.microsoft.com/office/powerpoint/2010/main" val="150992679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28800"/>
            <a:ext cx="7776864" cy="4896544"/>
          </a:xfrm>
        </p:spPr>
        <p:txBody>
          <a:bodyPr>
            <a:noAutofit/>
          </a:bodyPr>
          <a:lstStyle/>
          <a:p>
            <a:r>
              <a:rPr lang="cs-CZ" sz="2800" dirty="0"/>
              <a:t>dotazníkové šetření v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určených</a:t>
            </a:r>
            <a:r>
              <a:rPr lang="cs-CZ" sz="2800" dirty="0"/>
              <a:t> školách a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KÚ</a:t>
            </a:r>
          </a:p>
          <a:p>
            <a:r>
              <a:rPr lang="cs-CZ" sz="2800" dirty="0"/>
              <a:t>výstupy -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konkrétní návrhy na zlepšení </a:t>
            </a:r>
            <a:r>
              <a:rPr lang="cs-CZ" sz="2800" dirty="0"/>
              <a:t>fungování systému jazykové přípravy v základním vzdělávání:</a:t>
            </a:r>
          </a:p>
          <a:p>
            <a:pPr lvl="1"/>
            <a:r>
              <a:rPr lang="cs-CZ" sz="2600" dirty="0"/>
              <a:t>rozdělení skupin na 1. a 2. stupeň ZŠ z důvodu odlišných vzdělávacích potřeb</a:t>
            </a:r>
          </a:p>
          <a:p>
            <a:pPr lvl="1"/>
            <a:r>
              <a:rPr lang="cs-CZ" sz="2600" dirty="0"/>
              <a:t>zmenšení velikosti prezenčních i distančních skupin</a:t>
            </a:r>
          </a:p>
          <a:p>
            <a:pPr lvl="1"/>
            <a:r>
              <a:rPr lang="cs-CZ" sz="2600" dirty="0"/>
              <a:t>financování ONIV (učebnice, pomůcky)</a:t>
            </a:r>
          </a:p>
          <a:p>
            <a:pPr lvl="1"/>
            <a:r>
              <a:rPr lang="cs-CZ" sz="2600" dirty="0"/>
              <a:t>rozšíření § 20 ŠZ také na děti a žáky s OMJ</a:t>
            </a:r>
          </a:p>
          <a:p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spojeno s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finančními nároky 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→ zatím není možné rozpočtově zajistit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2330232" y="44624"/>
            <a:ext cx="6804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3200" b="1" dirty="0">
                <a:solidFill>
                  <a:srgbClr val="FFC000"/>
                </a:solidFill>
              </a:rPr>
              <a:t>Vyhodnocování</a:t>
            </a:r>
            <a:r>
              <a:rPr lang="cs-CZ" sz="3200" b="1" dirty="0">
                <a:solidFill>
                  <a:schemeClr val="bg1"/>
                </a:solidFill>
              </a:rPr>
              <a:t> systému jazykové přípravy – </a:t>
            </a:r>
            <a:r>
              <a:rPr lang="cs-CZ" sz="3200" b="1" dirty="0">
                <a:solidFill>
                  <a:srgbClr val="FFC000"/>
                </a:solidFill>
              </a:rPr>
              <a:t>leden 2022</a:t>
            </a:r>
          </a:p>
        </p:txBody>
      </p:sp>
    </p:spTree>
    <p:extLst>
      <p:ext uri="{BB962C8B-B14F-4D97-AF65-F5344CB8AC3E}">
        <p14:creationId xmlns:p14="http://schemas.microsoft.com/office/powerpoint/2010/main" val="285429560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28800"/>
            <a:ext cx="7776864" cy="4896544"/>
          </a:xfrm>
        </p:spPr>
        <p:txBody>
          <a:bodyPr>
            <a:noAutofit/>
          </a:bodyPr>
          <a:lstStyle/>
          <a:p>
            <a:r>
              <a:rPr lang="cs-CZ" sz="2800" dirty="0"/>
              <a:t>válečný konflikt na Ukrajině</a:t>
            </a:r>
          </a:p>
          <a:p>
            <a:r>
              <a:rPr lang="cs-CZ" sz="2800" dirty="0"/>
              <a:t>potřeba integrace velkého počtu cizinců do českých škol →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prioritní je zajištění co největší dostupnosti</a:t>
            </a:r>
            <a:r>
              <a:rPr lang="cs-CZ" sz="2800" dirty="0"/>
              <a:t> jazykové přípravy (ideálně přímo ve škole, kterou žák navštěvuje)</a:t>
            </a:r>
          </a:p>
          <a:p>
            <a:r>
              <a:rPr lang="cs-CZ" sz="2800" dirty="0"/>
              <a:t>doporučení krajským úřadům, aby určovaly ZŠ       s alespoň 5 žáky s nárokem na podporu (umožňovala to právní úprava) → navýšení rezervy KÚ ze strany MŠMT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2330232" y="44624"/>
            <a:ext cx="6804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3200" b="1" dirty="0">
                <a:solidFill>
                  <a:srgbClr val="FFC000"/>
                </a:solidFill>
              </a:rPr>
              <a:t>Úpravy parametrů</a:t>
            </a:r>
            <a:r>
              <a:rPr lang="cs-CZ" sz="3200" b="1" dirty="0">
                <a:solidFill>
                  <a:schemeClr val="bg1"/>
                </a:solidFill>
              </a:rPr>
              <a:t> jazykové přípravy – </a:t>
            </a:r>
            <a:r>
              <a:rPr lang="cs-CZ" sz="3200" b="1" dirty="0">
                <a:solidFill>
                  <a:srgbClr val="FFC000"/>
                </a:solidFill>
              </a:rPr>
              <a:t>jaro 2022</a:t>
            </a:r>
          </a:p>
        </p:txBody>
      </p:sp>
    </p:spTree>
    <p:extLst>
      <p:ext uri="{BB962C8B-B14F-4D97-AF65-F5344CB8AC3E}">
        <p14:creationId xmlns:p14="http://schemas.microsoft.com/office/powerpoint/2010/main" val="95170724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28800"/>
            <a:ext cx="7776864" cy="4896544"/>
          </a:xfrm>
        </p:spPr>
        <p:txBody>
          <a:bodyPr>
            <a:noAutofit/>
          </a:bodyPr>
          <a:lstStyle/>
          <a:p>
            <a:r>
              <a:rPr lang="cs-CZ" sz="2800" dirty="0"/>
              <a:t>vyhláška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č. 250/2022 Sb</a:t>
            </a:r>
            <a:r>
              <a:rPr lang="cs-CZ" sz="2800" dirty="0"/>
              <a:t>., účinná od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1.9.2022</a:t>
            </a:r>
          </a:p>
          <a:p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úpravy</a:t>
            </a:r>
            <a:r>
              <a:rPr lang="cs-CZ" sz="2800" dirty="0"/>
              <a:t> podmínek jazykové podpory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 ZŠ </a:t>
            </a:r>
            <a:r>
              <a:rPr lang="cs-CZ" sz="2800" dirty="0"/>
              <a:t>– školami určenými mohou být kromě škol splňujících dosavadní kritéria také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ZŠ s 5 žáky s nárokem </a:t>
            </a:r>
            <a:r>
              <a:rPr lang="cs-CZ" sz="2800" dirty="0"/>
              <a:t>na podporu (plní PŠD max. 12 měsíců), pokud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má</a:t>
            </a:r>
            <a:r>
              <a:rPr lang="cs-CZ" sz="2800" dirty="0"/>
              <a:t> personální a prostorové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předpoklady</a:t>
            </a:r>
            <a:r>
              <a:rPr lang="cs-CZ" sz="2800" dirty="0"/>
              <a:t> a pokud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 určení požádá </a:t>
            </a:r>
            <a:r>
              <a:rPr lang="cs-CZ" sz="2800" dirty="0"/>
              <a:t>(návaznost na postup ve 2. pololetí školního roku 2021/22)</a:t>
            </a:r>
          </a:p>
          <a:p>
            <a:r>
              <a:rPr lang="cs-CZ" sz="2800" dirty="0"/>
              <a:t>zcela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nově systém jazykové podpory v SŠ</a:t>
            </a:r>
          </a:p>
          <a:p>
            <a:r>
              <a:rPr lang="cs-CZ" sz="2800" dirty="0"/>
              <a:t>zatím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časově omezená platnost </a:t>
            </a:r>
            <a:r>
              <a:rPr lang="cs-CZ" sz="2800" dirty="0"/>
              <a:t>– školní rok 2022/23</a:t>
            </a:r>
          </a:p>
          <a:p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2330232" y="44624"/>
            <a:ext cx="6804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3200" b="1" dirty="0">
                <a:solidFill>
                  <a:srgbClr val="FFC000"/>
                </a:solidFill>
              </a:rPr>
              <a:t>Úpravy parametrů</a:t>
            </a:r>
            <a:r>
              <a:rPr lang="cs-CZ" sz="3200" b="1" dirty="0">
                <a:solidFill>
                  <a:schemeClr val="bg1"/>
                </a:solidFill>
              </a:rPr>
              <a:t> jazykové přípravy – </a:t>
            </a:r>
            <a:r>
              <a:rPr lang="cs-CZ" sz="3200" b="1" dirty="0">
                <a:solidFill>
                  <a:srgbClr val="FFC000"/>
                </a:solidFill>
              </a:rPr>
              <a:t>září 2022</a:t>
            </a:r>
          </a:p>
        </p:txBody>
      </p:sp>
    </p:spTree>
    <p:extLst>
      <p:ext uri="{BB962C8B-B14F-4D97-AF65-F5344CB8AC3E}">
        <p14:creationId xmlns:p14="http://schemas.microsoft.com/office/powerpoint/2010/main" val="229234663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28800"/>
            <a:ext cx="7776864" cy="4896544"/>
          </a:xfrm>
        </p:spPr>
        <p:txBody>
          <a:bodyPr>
            <a:noAutofit/>
          </a:bodyPr>
          <a:lstStyle/>
          <a:p>
            <a:r>
              <a:rPr lang="cs-CZ" sz="2800" b="1" dirty="0"/>
              <a:t>žák-cizinec nepřichází z jiné ZŠ v ČR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!!!</a:t>
            </a:r>
            <a:r>
              <a:rPr lang="cs-CZ" sz="2400" dirty="0"/>
              <a:t> 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nejedná</a:t>
            </a:r>
            <a:r>
              <a:rPr lang="cs-CZ" sz="2400" dirty="0"/>
              <a:t> 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se o přestup </a:t>
            </a:r>
            <a:r>
              <a:rPr lang="cs-CZ" sz="2400" dirty="0"/>
              <a:t>podle § 49 ŠZ, ale o nové 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přijetí</a:t>
            </a:r>
          </a:p>
          <a:p>
            <a:r>
              <a:rPr lang="cs-CZ" sz="2400" dirty="0"/>
              <a:t>škola vyhodnotí zařazení do konkrétního ročníku (postupuje se analogicky podle § 18e vyhlášky č. 48/2005 Sb.) </a:t>
            </a:r>
          </a:p>
          <a:p>
            <a:r>
              <a:rPr lang="cs-CZ" sz="2400" dirty="0"/>
              <a:t>úroveň dosavadního vzdělání, vzdělávací potřeby a věk, doporučujeme zařazovat dle věku, max. o 1 ročník níže</a:t>
            </a:r>
          </a:p>
          <a:p>
            <a:r>
              <a:rPr lang="cs-CZ" sz="2400" dirty="0"/>
              <a:t>pozdější přeřazení do vyššího ročníku (i když to odpovídá dle věku) již není možné</a:t>
            </a:r>
          </a:p>
          <a:p>
            <a:r>
              <a:rPr lang="cs-CZ" sz="2400" dirty="0"/>
              <a:t>počet let splněné PŠD se počítá dle českých pravidel (ZZ příp. musí po splnění PŠD žádat o pokračování v ZV dle </a:t>
            </a:r>
            <a:br>
              <a:rPr lang="cs-CZ" sz="2400" dirty="0"/>
            </a:br>
            <a:r>
              <a:rPr lang="cs-CZ" sz="2400" dirty="0"/>
              <a:t>§ 55 ŠZ)</a:t>
            </a:r>
          </a:p>
        </p:txBody>
      </p:sp>
      <p:sp>
        <p:nvSpPr>
          <p:cNvPr id="4" name="Obdélník 3"/>
          <p:cNvSpPr/>
          <p:nvPr/>
        </p:nvSpPr>
        <p:spPr>
          <a:xfrm>
            <a:off x="2330232" y="44624"/>
            <a:ext cx="6804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3200" b="1" dirty="0">
                <a:solidFill>
                  <a:srgbClr val="FFC000"/>
                </a:solidFill>
              </a:rPr>
              <a:t>Pravidla pro přijímání</a:t>
            </a:r>
            <a:br>
              <a:rPr lang="cs-CZ" sz="3200" b="1" dirty="0">
                <a:solidFill>
                  <a:srgbClr val="FFC00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žáků cizinců do ZŠ</a:t>
            </a:r>
            <a:endParaRPr lang="cs-CZ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87356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28800"/>
            <a:ext cx="7776864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dirty="0"/>
              <a:t>žák-cizinec přichází z jiné ZŠ v ČR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!!!</a:t>
            </a:r>
            <a:r>
              <a:rPr lang="cs-CZ" sz="2800" dirty="0"/>
              <a:t>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jedná</a:t>
            </a:r>
            <a:r>
              <a:rPr lang="cs-CZ" sz="2800" dirty="0"/>
              <a:t>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se o přestup </a:t>
            </a:r>
            <a:r>
              <a:rPr lang="cs-CZ" sz="2800" dirty="0"/>
              <a:t>podle § 49 ŠZ 	</a:t>
            </a:r>
          </a:p>
          <a:p>
            <a:r>
              <a:rPr lang="cs-CZ" sz="2800" dirty="0"/>
              <a:t>škola zařadí žáka do stejného ročníku jako </a:t>
            </a:r>
            <a:br>
              <a:rPr lang="cs-CZ" sz="2800" dirty="0"/>
            </a:br>
            <a:r>
              <a:rPr lang="cs-CZ" sz="2800" dirty="0"/>
              <a:t>v předchozí škole</a:t>
            </a:r>
          </a:p>
          <a:p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2330232" y="44624"/>
            <a:ext cx="6804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3200" b="1" dirty="0">
                <a:solidFill>
                  <a:srgbClr val="FFC000"/>
                </a:solidFill>
              </a:rPr>
              <a:t>Pravidla pro přijímání</a:t>
            </a:r>
            <a:br>
              <a:rPr lang="cs-CZ" sz="3200" b="1" dirty="0">
                <a:solidFill>
                  <a:srgbClr val="FFC00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žáků cizinců do ZŠ</a:t>
            </a:r>
            <a:endParaRPr lang="cs-CZ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8065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28800"/>
            <a:ext cx="7776864" cy="4896544"/>
          </a:xfrm>
        </p:spPr>
        <p:txBody>
          <a:bodyPr>
            <a:noAutofit/>
          </a:bodyPr>
          <a:lstStyle/>
          <a:p>
            <a:r>
              <a:rPr lang="cs-CZ" sz="2400" dirty="0"/>
              <a:t>web </a:t>
            </a:r>
            <a:r>
              <a:rPr lang="cs-CZ" sz="2400" dirty="0">
                <a:hlinkClick r:id="rId3"/>
              </a:rPr>
              <a:t>www.edu.cz/ukrajina</a:t>
            </a:r>
            <a:r>
              <a:rPr lang="cs-CZ" sz="2400" dirty="0"/>
              <a:t> – metodické materiály pro školy, praktické informace, dvojjazyčné informační materiály a vzory pro školy i rodiče, možnosti pomoci atd.</a:t>
            </a:r>
          </a:p>
          <a:p>
            <a:r>
              <a:rPr lang="cs-CZ" sz="2400" dirty="0"/>
              <a:t>konzultační 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U-linka</a:t>
            </a:r>
            <a:r>
              <a:rPr lang="cs-CZ" sz="2400" dirty="0"/>
              <a:t> pro školy, rodiče i širokou veřejnost, webináře pro školy; od září 2022 linka s ukrajinskými operátorkami</a:t>
            </a:r>
          </a:p>
          <a:p>
            <a:r>
              <a:rPr lang="cs-CZ" sz="2400" dirty="0"/>
              <a:t>finanční podpora zřízení pozice 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adaptačního koordinátora </a:t>
            </a:r>
            <a:r>
              <a:rPr lang="cs-CZ" sz="2400" dirty="0"/>
              <a:t>v MŠ a ZŠ s větším zastoupením cizinců (školní rok 2021/22)</a:t>
            </a:r>
          </a:p>
          <a:p>
            <a:r>
              <a:rPr lang="cs-CZ" sz="2400" dirty="0"/>
              <a:t>vyhlášení dotačních výzev na 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jazykové kurzy </a:t>
            </a:r>
            <a:r>
              <a:rPr lang="cs-CZ" sz="2400" dirty="0"/>
              <a:t>pro děti cizince migrující z Ukrajiny 2022 (56 mil. Kč) a na 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adaptační skupiny </a:t>
            </a:r>
            <a:r>
              <a:rPr lang="cs-CZ" sz="2400" dirty="0"/>
              <a:t>(328 mil. Kč) – školní rok 2021/22 a 2022/23</a:t>
            </a:r>
          </a:p>
          <a:p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330232" y="44624"/>
            <a:ext cx="6804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3200" b="1" dirty="0">
                <a:solidFill>
                  <a:srgbClr val="FFC000"/>
                </a:solidFill>
              </a:rPr>
              <a:t>Integrace </a:t>
            </a:r>
            <a:r>
              <a:rPr lang="cs-CZ" sz="3200" b="1" dirty="0">
                <a:solidFill>
                  <a:schemeClr val="bg1"/>
                </a:solidFill>
              </a:rPr>
              <a:t>ukrajinských dětí a žáků do českých škol</a:t>
            </a:r>
            <a:endParaRPr lang="cs-CZ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08708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5253</TotalTime>
  <Words>1165</Words>
  <Application>Microsoft Office PowerPoint</Application>
  <PresentationFormat>Předvádění na obrazovce (4:3)</PresentationFormat>
  <Paragraphs>122</Paragraphs>
  <Slides>16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systému Office</vt:lpstr>
      <vt:lpstr>Podpora vzdělávání dětí a žáků cizinců v MŠ a ZŠ  Konference NPI ČR, 13. říjen 2022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  Mgr. Svatopluk Pohořelý vedoucí oddělení základního vzdělávání, MŠMT svatopluk.pohorely@msmt.cz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Jůnová Olga</cp:lastModifiedBy>
  <cp:revision>398</cp:revision>
  <cp:lastPrinted>2021-07-07T15:36:46Z</cp:lastPrinted>
  <dcterms:created xsi:type="dcterms:W3CDTF">2013-10-09T10:41:53Z</dcterms:created>
  <dcterms:modified xsi:type="dcterms:W3CDTF">2022-10-12T11:02:28Z</dcterms:modified>
</cp:coreProperties>
</file>