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9" r:id="rId3"/>
    <p:sldId id="291" r:id="rId4"/>
    <p:sldId id="298" r:id="rId5"/>
    <p:sldId id="323" r:id="rId6"/>
    <p:sldId id="317" r:id="rId7"/>
    <p:sldId id="316" r:id="rId8"/>
    <p:sldId id="324" r:id="rId9"/>
    <p:sldId id="322" r:id="rId10"/>
    <p:sldId id="326" r:id="rId11"/>
    <p:sldId id="318" r:id="rId12"/>
    <p:sldId id="319" r:id="rId13"/>
    <p:sldId id="325" r:id="rId14"/>
    <p:sldId id="320" r:id="rId15"/>
    <p:sldId id="321" r:id="rId16"/>
    <p:sldId id="327" r:id="rId17"/>
    <p:sldId id="302" r:id="rId18"/>
    <p:sldId id="329" r:id="rId19"/>
    <p:sldId id="312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511" autoAdjust="0"/>
  </p:normalViewPr>
  <p:slideViewPr>
    <p:cSldViewPr>
      <p:cViewPr>
        <p:scale>
          <a:sx n="66" d="100"/>
          <a:sy n="66" d="100"/>
        </p:scale>
        <p:origin x="128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5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ohorely\Documents\Spisy\Cizinci\Nov&#253;%20syst&#233;m%202020\Z&#352;_cizinci%202020-01-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95718786734667E-2"/>
          <c:y val="4.110562039232081E-2"/>
          <c:w val="0.8874851531876401"/>
          <c:h val="0.866938695581797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Mateřské školy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List1!$B$2:$B$8</c:f>
              <c:numCache>
                <c:formatCode>#,##0</c:formatCode>
                <c:ptCount val="7"/>
                <c:pt idx="0">
                  <c:v>6307</c:v>
                </c:pt>
                <c:pt idx="1">
                  <c:v>7214</c:v>
                </c:pt>
                <c:pt idx="2">
                  <c:v>8302</c:v>
                </c:pt>
                <c:pt idx="3">
                  <c:v>9494</c:v>
                </c:pt>
                <c:pt idx="4">
                  <c:v>10469</c:v>
                </c:pt>
                <c:pt idx="5">
                  <c:v>11343</c:v>
                </c:pt>
                <c:pt idx="6">
                  <c:v>11942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D8-4B2D-91EE-D20D6DC617E3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Základní školy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List1!$A$2:$A$8</c:f>
              <c:strCache>
                <c:ptCount val="7"/>
                <c:pt idx="0">
                  <c:v>2013/14</c:v>
                </c:pt>
                <c:pt idx="1">
                  <c:v>2014/15</c:v>
                </c:pt>
                <c:pt idx="2">
                  <c:v>2015/16</c:v>
                </c:pt>
                <c:pt idx="3">
                  <c:v>2016/17</c:v>
                </c:pt>
                <c:pt idx="4">
                  <c:v>2017/18</c:v>
                </c:pt>
                <c:pt idx="5">
                  <c:v>2018/19</c:v>
                </c:pt>
                <c:pt idx="6">
                  <c:v>2019/20</c:v>
                </c:pt>
              </c:strCache>
            </c:strRef>
          </c:cat>
          <c:val>
            <c:numRef>
              <c:f>List1!$C$2:$C$8</c:f>
              <c:numCache>
                <c:formatCode>#,##0</c:formatCode>
                <c:ptCount val="7"/>
                <c:pt idx="0">
                  <c:v>15109</c:v>
                </c:pt>
                <c:pt idx="1">
                  <c:v>16477</c:v>
                </c:pt>
                <c:pt idx="2">
                  <c:v>18281</c:v>
                </c:pt>
                <c:pt idx="3">
                  <c:v>20237</c:v>
                </c:pt>
                <c:pt idx="4">
                  <c:v>21992</c:v>
                </c:pt>
                <c:pt idx="5">
                  <c:v>24026</c:v>
                </c:pt>
                <c:pt idx="6">
                  <c:v>26527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4A-4ED5-A9DA-E2BC642CD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7"/>
        <c:overlap val="-69"/>
        <c:axId val="-285239968"/>
        <c:axId val="-285241600"/>
      </c:barChart>
      <c:catAx>
        <c:axId val="-28523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285241600"/>
        <c:crosses val="autoZero"/>
        <c:auto val="1"/>
        <c:lblAlgn val="ctr"/>
        <c:lblOffset val="100"/>
        <c:noMultiLvlLbl val="0"/>
      </c:catAx>
      <c:valAx>
        <c:axId val="-285241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28523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698262543554523"/>
          <c:y val="8.2895494940065984E-2"/>
          <c:w val="0.5003660870916542"/>
          <c:h val="5.877762060387298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461A4-1F7A-4AB3-B70E-00B01D473925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86D0B4-F6A4-495D-9ABD-8CB87379CE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3885" y="531059"/>
            <a:ext cx="4281462" cy="321178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3883199"/>
            <a:ext cx="5438140" cy="52989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0557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803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4931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15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3690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941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AC157-68E0-4F13-9BFD-18D668B6640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1013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8682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90444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280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731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035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5280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598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AC157-68E0-4F13-9BFD-18D668B6640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7641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AC157-68E0-4F13-9BFD-18D668B6640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428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AC157-68E0-4F13-9BFD-18D668B6640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7344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4213" y="531813"/>
            <a:ext cx="4281487" cy="321151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0AC157-68E0-4F13-9BFD-18D668B6640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1073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>
                <a:latin typeface="+mn-lt"/>
              </a:rPr>
              <a:t>Státní podpora sportu </a:t>
            </a:r>
            <a:br>
              <a:rPr lang="pl-PL" b="1" dirty="0">
                <a:latin typeface="+mn-lt"/>
              </a:rPr>
            </a:br>
            <a:r>
              <a:rPr lang="pl-PL" b="1" dirty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/>
              <a:t>Ministerstvo školství, mládeže a tělovýchovy</a:t>
            </a:r>
          </a:p>
          <a:p>
            <a:pPr algn="l"/>
            <a:r>
              <a:rPr lang="cs-CZ" sz="900" dirty="0"/>
              <a:t>Karmelitská 7, 118 12 Praha 1 • tel.:: +420 234 811 111</a:t>
            </a:r>
          </a:p>
          <a:p>
            <a:pPr algn="l"/>
            <a:r>
              <a:rPr lang="cs-CZ" sz="900" dirty="0"/>
              <a:t>msmt@msmt.cz • www.msmt.cz</a:t>
            </a:r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/>
              <a:t>Státní podpora sportu pro rok 2013 byla projednána poradou vedení MŠMT dne 19. června 2012. </a:t>
            </a:r>
            <a:r>
              <a:rPr lang="cs-CZ" sz="2000" dirty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/>
          </a:p>
          <a:p>
            <a:r>
              <a:rPr lang="cs-CZ" sz="2000" dirty="0"/>
              <a:t>a) výdajový okruh: „Sportovní reprezentace“ </a:t>
            </a:r>
          </a:p>
          <a:p>
            <a:r>
              <a:rPr lang="cs-CZ" sz="2000" dirty="0"/>
              <a:t>b) výdajový okruh: „Všeobecná sportovní činnost“ </a:t>
            </a:r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12.10.2020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12.10.2020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12.10.2020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12.10.2020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vatopluk.pohorely@msmt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616624" cy="230425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spcBef>
                <a:spcPts val="3000"/>
              </a:spcBef>
            </a:pPr>
            <a:r>
              <a:rPr lang="pl-PL" sz="4000" b="1" dirty="0">
                <a:latin typeface="+mn-lt"/>
              </a:rPr>
              <a:t>Podpora vzdělávání cizinců ve školách</a:t>
            </a:r>
            <a:r>
              <a:rPr lang="pl-PL" b="1" dirty="0">
                <a:latin typeface="+mn-lt"/>
              </a:rPr>
              <a:t/>
            </a:r>
            <a:br>
              <a:rPr lang="pl-PL" b="1" dirty="0">
                <a:latin typeface="+mn-lt"/>
              </a:rPr>
            </a:br>
            <a:r>
              <a:rPr lang="pl-PL" sz="2000" b="1" dirty="0">
                <a:latin typeface="+mn-lt"/>
              </a:rPr>
              <a:t/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Konference NPI ČR </a:t>
            </a:r>
            <a:br>
              <a:rPr lang="pl-PL" sz="2000" b="1" dirty="0">
                <a:latin typeface="+mn-lt"/>
              </a:rPr>
            </a:br>
            <a:r>
              <a:rPr lang="pl-PL" sz="2000" b="1" dirty="0">
                <a:latin typeface="+mn-lt"/>
              </a:rPr>
              <a:t>15.10.2020</a:t>
            </a:r>
            <a:endParaRPr lang="cs-CZ" sz="2000" b="1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529/5, Malá Strana, 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ZÁKLADNÍ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556792"/>
            <a:ext cx="7571184" cy="5112568"/>
          </a:xfrm>
        </p:spPr>
        <p:txBody>
          <a:bodyPr>
            <a:noAutofit/>
          </a:bodyPr>
          <a:lstStyle/>
          <a:p>
            <a:r>
              <a:rPr lang="cs-CZ" sz="2400" dirty="0" smtClean="0"/>
              <a:t>k </a:t>
            </a:r>
            <a:r>
              <a:rPr lang="cs-CZ" sz="2400" dirty="0"/>
              <a:t>dispozici bude školám </a:t>
            </a:r>
            <a:r>
              <a:rPr lang="cs-CZ" sz="2400" b="1" dirty="0"/>
              <a:t>kurikulum češtiny jako druhého jazyka</a:t>
            </a:r>
            <a:r>
              <a:rPr lang="cs-CZ" sz="2400" dirty="0"/>
              <a:t> připravené NPI ČR    </a:t>
            </a:r>
          </a:p>
          <a:p>
            <a:pPr lvl="1"/>
            <a:r>
              <a:rPr lang="cs-CZ" sz="2400" dirty="0"/>
              <a:t>nebude součástí RVP ZV, ale bude vydáno formou metodického pokynu </a:t>
            </a:r>
            <a:r>
              <a:rPr lang="cs-CZ" sz="2400" dirty="0" smtClean="0"/>
              <a:t>(důvod - systém </a:t>
            </a:r>
            <a:r>
              <a:rPr lang="cs-CZ" sz="2400" dirty="0"/>
              <a:t>financování)</a:t>
            </a:r>
          </a:p>
          <a:p>
            <a:pPr lvl="1"/>
            <a:r>
              <a:rPr lang="cs-CZ" sz="2400" dirty="0"/>
              <a:t>podrobněji v prezentaci NPI ČR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1001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556792"/>
            <a:ext cx="7571184" cy="4896544"/>
          </a:xfrm>
        </p:spPr>
        <p:txBody>
          <a:bodyPr>
            <a:noAutofit/>
          </a:bodyPr>
          <a:lstStyle/>
          <a:p>
            <a:r>
              <a:rPr lang="cs-CZ" sz="2400" dirty="0" smtClean="0"/>
              <a:t>krajský </a:t>
            </a:r>
            <a:r>
              <a:rPr lang="cs-CZ" sz="2400" dirty="0"/>
              <a:t>úřad určí pro jazykovou přípravu </a:t>
            </a:r>
            <a:r>
              <a:rPr lang="cs-CZ" sz="2400" b="1" dirty="0"/>
              <a:t>veřejnou základní školu</a:t>
            </a:r>
            <a:r>
              <a:rPr lang="cs-CZ" sz="2400" dirty="0"/>
              <a:t>, kde je podíl žáků-cizinců </a:t>
            </a:r>
            <a:r>
              <a:rPr lang="cs-CZ" sz="2400" b="1" dirty="0"/>
              <a:t>vyšší než 5 </a:t>
            </a:r>
            <a:r>
              <a:rPr lang="cs-CZ" sz="2400" b="1" dirty="0" smtClean="0"/>
              <a:t>%</a:t>
            </a:r>
            <a:br>
              <a:rPr lang="cs-CZ" sz="2400" b="1" dirty="0" smtClean="0"/>
            </a:br>
            <a:r>
              <a:rPr lang="cs-CZ" sz="2400" b="1" dirty="0" smtClean="0"/>
              <a:t>a </a:t>
            </a:r>
            <a:r>
              <a:rPr lang="cs-CZ" sz="2400" b="1" dirty="0"/>
              <a:t>zároveň má škola alespoň 2 žáky-cizince </a:t>
            </a:r>
            <a:r>
              <a:rPr lang="cs-CZ" sz="2400" dirty="0"/>
              <a:t>s potřebou podpory</a:t>
            </a:r>
          </a:p>
          <a:p>
            <a:r>
              <a:rPr lang="cs-CZ" sz="2400" dirty="0"/>
              <a:t>krajský úřad může určit </a:t>
            </a:r>
            <a:r>
              <a:rPr lang="cs-CZ" sz="2400" b="1" dirty="0"/>
              <a:t>namísto</a:t>
            </a:r>
            <a:r>
              <a:rPr lang="cs-CZ" sz="2400" dirty="0"/>
              <a:t> této školy i jinou veřejnou školu s ohledem na místní podmínky</a:t>
            </a:r>
            <a:endParaRPr lang="cs-CZ" sz="2400" b="1" dirty="0"/>
          </a:p>
          <a:p>
            <a:r>
              <a:rPr lang="cs-CZ" sz="2400" dirty="0"/>
              <a:t>předpokládaný rozsah jazykové podpory daného žáka bude zjištěn vstupním orientačním testem provedeným přímo v kmenové škole</a:t>
            </a:r>
          </a:p>
          <a:p>
            <a:r>
              <a:rPr lang="cs-CZ" sz="2400" dirty="0"/>
              <a:t>rozsah podpory: </a:t>
            </a:r>
            <a:r>
              <a:rPr lang="cs-CZ" sz="2400" b="1" dirty="0" smtClean="0"/>
              <a:t>100 – 400 </a:t>
            </a:r>
            <a:r>
              <a:rPr lang="cs-CZ" sz="2400" b="1" dirty="0"/>
              <a:t>hod. </a:t>
            </a:r>
            <a:r>
              <a:rPr lang="cs-CZ" sz="2400" dirty="0"/>
              <a:t>dle úrovně znalosti ČJ      po dobu max. 10 měsíců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18737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556792"/>
            <a:ext cx="7571184" cy="5112568"/>
          </a:xfrm>
        </p:spPr>
        <p:txBody>
          <a:bodyPr>
            <a:noAutofit/>
          </a:bodyPr>
          <a:lstStyle/>
          <a:p>
            <a:r>
              <a:rPr lang="cs-CZ" sz="2400" dirty="0" smtClean="0"/>
              <a:t>v </a:t>
            </a:r>
            <a:r>
              <a:rPr lang="cs-CZ" sz="2400" dirty="0"/>
              <a:t>určené škole </a:t>
            </a:r>
            <a:r>
              <a:rPr lang="cs-CZ" sz="2400" dirty="0" smtClean="0"/>
              <a:t>– prezenční </a:t>
            </a:r>
            <a:r>
              <a:rPr lang="cs-CZ" sz="2400" dirty="0"/>
              <a:t>skupina pro jazykové vzdělávání </a:t>
            </a:r>
          </a:p>
          <a:p>
            <a:r>
              <a:rPr lang="cs-CZ" sz="2400" dirty="0"/>
              <a:t>velikost skupiny </a:t>
            </a:r>
            <a:r>
              <a:rPr lang="cs-CZ" sz="2400" b="1" dirty="0" smtClean="0"/>
              <a:t>2 – 10 žáků, </a:t>
            </a:r>
            <a:r>
              <a:rPr lang="cs-CZ" sz="2400" dirty="0" smtClean="0"/>
              <a:t>kritérium </a:t>
            </a:r>
            <a:r>
              <a:rPr lang="cs-CZ" sz="2400" dirty="0"/>
              <a:t>věku, úrovně znalosti a případně mateřského jazyka</a:t>
            </a:r>
          </a:p>
          <a:p>
            <a:r>
              <a:rPr lang="cs-CZ" sz="2400" dirty="0"/>
              <a:t>do skupiny lze zařadit i žáka, který je v ČR déle než         12 měsíců nebo již absolvoval max. rozsah podpory         a má stále potřebu vzdělávání v českém jazyce, pokud je ve skupině volné místo (</a:t>
            </a:r>
            <a:r>
              <a:rPr lang="cs-CZ" sz="2400" b="1" dirty="0"/>
              <a:t>možnost i pro žáky s OMJ</a:t>
            </a:r>
            <a:r>
              <a:rPr lang="cs-CZ" sz="2400" dirty="0"/>
              <a:t>)</a:t>
            </a:r>
          </a:p>
          <a:p>
            <a:r>
              <a:rPr lang="cs-CZ" sz="2400" dirty="0"/>
              <a:t>cizinci z neurčených škol (včetně soukromých                     a církevních) mohou absolvovat prezenční výuku              v určené škole</a:t>
            </a:r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57372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556792"/>
            <a:ext cx="7571184" cy="5112568"/>
          </a:xfrm>
        </p:spPr>
        <p:txBody>
          <a:bodyPr>
            <a:noAutofit/>
          </a:bodyPr>
          <a:lstStyle/>
          <a:p>
            <a:r>
              <a:rPr lang="cs-CZ" sz="2400" dirty="0" smtClean="0"/>
              <a:t>pro </a:t>
            </a:r>
            <a:r>
              <a:rPr lang="cs-CZ" sz="2400" dirty="0"/>
              <a:t>cizince, kteří se nebudou moci účastnit prezenční výuky v určené škole, bude určena </a:t>
            </a:r>
            <a:r>
              <a:rPr lang="cs-CZ" sz="2400" b="1" dirty="0"/>
              <a:t>skupina pro distanční </a:t>
            </a:r>
            <a:r>
              <a:rPr lang="cs-CZ" sz="2400" b="1" dirty="0" smtClean="0"/>
              <a:t>vzdělávání</a:t>
            </a:r>
            <a:endParaRPr lang="cs-CZ" sz="2400" b="1" dirty="0"/>
          </a:p>
          <a:p>
            <a:pPr lvl="1"/>
            <a:r>
              <a:rPr lang="cs-CZ" sz="2400" dirty="0"/>
              <a:t>jazykovou výuku „na dálku“ zajišťuje v předem daném čase krajem určená škola</a:t>
            </a:r>
          </a:p>
          <a:p>
            <a:pPr lvl="1"/>
            <a:r>
              <a:rPr lang="cs-CZ" sz="2400" dirty="0" smtClean="0"/>
              <a:t>možné kritérium </a:t>
            </a:r>
            <a:r>
              <a:rPr lang="cs-CZ" sz="2400" dirty="0"/>
              <a:t>věku, úrovně znalosti a případně mateřského jazyka</a:t>
            </a:r>
          </a:p>
          <a:p>
            <a:pPr lvl="1"/>
            <a:r>
              <a:rPr lang="cs-CZ" sz="2400" dirty="0"/>
              <a:t>techniku, prostor pro výuku a </a:t>
            </a:r>
            <a:r>
              <a:rPr lang="cs-CZ" sz="2400" dirty="0" smtClean="0"/>
              <a:t>dohled </a:t>
            </a:r>
            <a:r>
              <a:rPr lang="cs-CZ" sz="2400" dirty="0"/>
              <a:t>nad žákem zajišťuje kmenová </a:t>
            </a:r>
            <a:r>
              <a:rPr lang="cs-CZ" sz="2400" dirty="0" smtClean="0"/>
              <a:t>škola</a:t>
            </a:r>
          </a:p>
          <a:p>
            <a:pPr lvl="1"/>
            <a:r>
              <a:rPr lang="cs-CZ" sz="2400" dirty="0" smtClean="0"/>
              <a:t>není závislé na technickém a jiném zázemí v rodině žáka</a:t>
            </a:r>
          </a:p>
          <a:p>
            <a:pPr lvl="1"/>
            <a:r>
              <a:rPr lang="cs-CZ" sz="2400" dirty="0" smtClean="0"/>
              <a:t>školy jsou na výuku na dálku připraveny</a:t>
            </a:r>
            <a:endParaRPr lang="cs-CZ" sz="2400" dirty="0"/>
          </a:p>
          <a:p>
            <a:pPr lvl="2"/>
            <a:endParaRPr lang="cs-CZ" sz="19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54768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700808"/>
            <a:ext cx="7571184" cy="4536504"/>
          </a:xfrm>
        </p:spPr>
        <p:txBody>
          <a:bodyPr>
            <a:noAutofit/>
          </a:bodyPr>
          <a:lstStyle/>
          <a:p>
            <a:r>
              <a:rPr lang="cs-CZ" sz="2400" dirty="0" smtClean="0"/>
              <a:t>financování </a:t>
            </a:r>
            <a:r>
              <a:rPr lang="cs-CZ" sz="2400" dirty="0"/>
              <a:t>z rezervy KÚ jako část úvazku učitele</a:t>
            </a:r>
          </a:p>
          <a:p>
            <a:r>
              <a:rPr lang="cs-CZ" sz="2400" dirty="0"/>
              <a:t>odhadovaná roční finanční </a:t>
            </a:r>
            <a:r>
              <a:rPr lang="cs-CZ" sz="2400" dirty="0" smtClean="0"/>
              <a:t>náročnost – cca 115 </a:t>
            </a:r>
            <a:r>
              <a:rPr lang="cs-CZ" sz="2400" dirty="0"/>
              <a:t>mil. Kč  </a:t>
            </a:r>
          </a:p>
          <a:p>
            <a:r>
              <a:rPr lang="cs-CZ" sz="2400" dirty="0" smtClean="0"/>
              <a:t>rok </a:t>
            </a:r>
            <a:r>
              <a:rPr lang="cs-CZ" sz="2400" dirty="0"/>
              <a:t>2021: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 smtClean="0"/>
              <a:t>leden – srpen </a:t>
            </a:r>
            <a:r>
              <a:rPr lang="cs-CZ" sz="2400" dirty="0"/>
              <a:t>2021</a:t>
            </a:r>
          </a:p>
          <a:p>
            <a:pPr lvl="2"/>
            <a:r>
              <a:rPr lang="cs-CZ" sz="2000" dirty="0"/>
              <a:t>do krajů rozděleno 52 mil. Kč (objem současného RP) poměrově dle zastoupení cizinců</a:t>
            </a:r>
          </a:p>
          <a:p>
            <a:pPr lvl="2"/>
            <a:r>
              <a:rPr lang="cs-CZ" sz="2000" dirty="0"/>
              <a:t>kraj určí pro jazykovou přípravu </a:t>
            </a:r>
            <a:r>
              <a:rPr lang="cs-CZ" sz="2000" dirty="0" smtClean="0"/>
              <a:t>pro přiměřený počet škol dle finančních zdrojů</a:t>
            </a:r>
            <a:endParaRPr lang="cs-CZ" sz="2000" dirty="0"/>
          </a:p>
          <a:p>
            <a:pPr lvl="1">
              <a:buFont typeface="Arial" pitchFamily="34" charset="0"/>
              <a:buChar char="•"/>
            </a:pPr>
            <a:r>
              <a:rPr lang="cs-CZ" sz="2400" dirty="0" smtClean="0"/>
              <a:t>září – prosinec </a:t>
            </a:r>
            <a:r>
              <a:rPr lang="cs-CZ" sz="2400" dirty="0"/>
              <a:t>2021 </a:t>
            </a:r>
          </a:p>
          <a:p>
            <a:pPr lvl="2"/>
            <a:r>
              <a:rPr lang="cs-CZ" sz="2000" dirty="0"/>
              <a:t>do rezervy krajů bude z rozpočtu MŠMT rozděleno dalších       38 mil. Kč (1/3 z ročního předpokládaného objemu)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9403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ZÁKLADNÍ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700808"/>
            <a:ext cx="7571184" cy="4248472"/>
          </a:xfrm>
        </p:spPr>
        <p:txBody>
          <a:bodyPr>
            <a:noAutofit/>
          </a:bodyPr>
          <a:lstStyle/>
          <a:p>
            <a:r>
              <a:rPr lang="cs-CZ" sz="2400" dirty="0" smtClean="0"/>
              <a:t>role krajských úřadů</a:t>
            </a:r>
          </a:p>
          <a:p>
            <a:pPr lvl="1"/>
            <a:r>
              <a:rPr lang="cs-CZ" sz="2400" dirty="0" smtClean="0"/>
              <a:t>určení </a:t>
            </a:r>
            <a:r>
              <a:rPr lang="cs-CZ" sz="2400" dirty="0"/>
              <a:t>škol, které budou zajišťovat jazykovou přípravu</a:t>
            </a:r>
          </a:p>
          <a:p>
            <a:pPr lvl="1"/>
            <a:r>
              <a:rPr lang="cs-CZ" sz="2400" dirty="0"/>
              <a:t>zajištění informovanosti o určených </a:t>
            </a:r>
            <a:r>
              <a:rPr lang="cs-CZ" sz="2400" dirty="0" smtClean="0"/>
              <a:t>školách (počtech </a:t>
            </a:r>
            <a:r>
              <a:rPr lang="cs-CZ" sz="2400" dirty="0"/>
              <a:t>volných míst ve skupinách pro prezenční a distanční </a:t>
            </a:r>
            <a:r>
              <a:rPr lang="cs-CZ" sz="2400" dirty="0" smtClean="0"/>
              <a:t>vzdělávání, </a:t>
            </a:r>
            <a:r>
              <a:rPr lang="cs-CZ" sz="2400" dirty="0"/>
              <a:t>včetně věkového a případně i jazykového zaměření skupiny </a:t>
            </a:r>
          </a:p>
          <a:p>
            <a:pPr lvl="1"/>
            <a:r>
              <a:rPr lang="cs-CZ" sz="2400" dirty="0"/>
              <a:t>uvolňování financí pro určené školy z rezervy KÚ</a:t>
            </a:r>
          </a:p>
          <a:p>
            <a:endParaRPr lang="cs-CZ" sz="2400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302805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95736" y="548680"/>
            <a:ext cx="6948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ZÁKLADNÍ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5616" y="1484784"/>
            <a:ext cx="7571184" cy="5373216"/>
          </a:xfrm>
        </p:spPr>
        <p:txBody>
          <a:bodyPr>
            <a:noAutofit/>
          </a:bodyPr>
          <a:lstStyle/>
          <a:p>
            <a:r>
              <a:rPr lang="cs-CZ" sz="2400" dirty="0" smtClean="0"/>
              <a:t>novelizace </a:t>
            </a:r>
            <a:r>
              <a:rPr lang="cs-CZ" sz="2400" dirty="0"/>
              <a:t>vyhlášky č. 48/2005 Sb., o základním vzdělávání (předpokládaná účinnost 1.3.2021 – částečný režim; plný režim účinnost od 1.9.2021)</a:t>
            </a:r>
          </a:p>
          <a:p>
            <a:pPr algn="just"/>
            <a:r>
              <a:rPr lang="cs-CZ" sz="2400" dirty="0"/>
              <a:t>novela vyhlášky č. 27/2016 Sb. – podpora podle § 16 ŠZ pouze pro ty žáky z odlišného kulturního prostředí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jiných životních podmínek, kteří nebudou podpořeni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rámci nového systému nebo kteří ani po jejím absolvování nebudou schopni se plně integrovat do výuky a ve škole již nebude fungovat skupina pro jazykovou přípravu</a:t>
            </a:r>
          </a:p>
          <a:p>
            <a:pPr algn="just"/>
            <a:r>
              <a:rPr lang="cs-CZ" sz="2400" dirty="0"/>
              <a:t>vydání metodického doporučení MŠMT ke vzdělávání cizinců v ZŠ včetně kurikula češtiny jako druhého jazyka</a:t>
            </a:r>
          </a:p>
          <a:p>
            <a:r>
              <a:rPr lang="cs-CZ" sz="2400" dirty="0"/>
              <a:t>další úpravy (výkazy, metodické pokyny a směrnice)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58552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cs-CZ" sz="3200" b="1" dirty="0" smtClean="0">
                <a:solidFill>
                  <a:prstClr val="white"/>
                </a:solidFill>
              </a:rPr>
              <a:t>Systémová podpora NPI ČR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571184" cy="4536504"/>
          </a:xfrm>
        </p:spPr>
        <p:txBody>
          <a:bodyPr>
            <a:noAutofit/>
          </a:bodyPr>
          <a:lstStyle/>
          <a:p>
            <a:r>
              <a:rPr lang="cs-CZ" sz="2400" dirty="0" smtClean="0"/>
              <a:t>Národní pedagogický institut České republiky</a:t>
            </a:r>
          </a:p>
          <a:p>
            <a:pPr lvl="1"/>
            <a:r>
              <a:rPr lang="cs-CZ" sz="2400" dirty="0" smtClean="0"/>
              <a:t>vytvoření </a:t>
            </a:r>
            <a:r>
              <a:rPr lang="cs-CZ" sz="2400" dirty="0"/>
              <a:t>testu a kurikula češtiny jako druhého jazyka</a:t>
            </a:r>
          </a:p>
          <a:p>
            <a:pPr lvl="1"/>
            <a:r>
              <a:rPr lang="cs-CZ" sz="2400" dirty="0"/>
              <a:t>nabídka vzdělávacích aktivit pro učitele</a:t>
            </a:r>
          </a:p>
          <a:p>
            <a:pPr lvl="1"/>
            <a:r>
              <a:rPr lang="cs-CZ" sz="2400" dirty="0"/>
              <a:t>bezplatné služby adaptačních koordinátorů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tlumočníků na školách</a:t>
            </a:r>
          </a:p>
          <a:p>
            <a:pPr lvl="1"/>
            <a:r>
              <a:rPr lang="cs-CZ" sz="2400" dirty="0"/>
              <a:t>metodická, poradenská a koordinační role krajských center podpory NPI ČR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15921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44624"/>
            <a:ext cx="68042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cs-CZ" sz="3200" b="1" dirty="0">
                <a:solidFill>
                  <a:prstClr val="white"/>
                </a:solidFill>
              </a:rPr>
              <a:t>Navržený systém jazykové podpory </a:t>
            </a:r>
          </a:p>
          <a:p>
            <a:pPr lvl="0" algn="r">
              <a:defRPr/>
            </a:pPr>
            <a:r>
              <a:rPr lang="cs-CZ" sz="3200" b="1" dirty="0">
                <a:solidFill>
                  <a:prstClr val="white"/>
                </a:solidFill>
              </a:rPr>
              <a:t>od roku </a:t>
            </a:r>
            <a:r>
              <a:rPr lang="cs-CZ" sz="3200" b="1" dirty="0" smtClean="0">
                <a:solidFill>
                  <a:prstClr val="white"/>
                </a:solidFill>
              </a:rPr>
              <a:t>2021 – shrnutí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571184" cy="4824536"/>
          </a:xfrm>
        </p:spPr>
        <p:txBody>
          <a:bodyPr>
            <a:noAutofit/>
          </a:bodyPr>
          <a:lstStyle/>
          <a:p>
            <a:pPr algn="just"/>
            <a:r>
              <a:rPr lang="cs-CZ" sz="2400" dirty="0" smtClean="0"/>
              <a:t>rok </a:t>
            </a:r>
            <a:r>
              <a:rPr lang="cs-CZ" sz="2400" dirty="0"/>
              <a:t>2021 </a:t>
            </a:r>
            <a:r>
              <a:rPr lang="cs-CZ" sz="2400" dirty="0" smtClean="0"/>
              <a:t>– ověření funkčnosti systému =&gt; možné úpravy  </a:t>
            </a:r>
            <a:endParaRPr lang="cs-CZ" sz="2400" dirty="0"/>
          </a:p>
          <a:p>
            <a:pPr algn="just"/>
            <a:r>
              <a:rPr lang="cs-CZ" sz="2400" dirty="0"/>
              <a:t>systém flexibilnější a efektivnější </a:t>
            </a:r>
          </a:p>
          <a:p>
            <a:pPr algn="just"/>
            <a:r>
              <a:rPr lang="cs-CZ" sz="2400" dirty="0" smtClean="0"/>
              <a:t>významný nárůst finanční podpory pro jazykovou přípravu – </a:t>
            </a:r>
            <a:r>
              <a:rPr lang="cs-CZ" sz="2400" b="1" dirty="0" smtClean="0"/>
              <a:t>z </a:t>
            </a:r>
            <a:r>
              <a:rPr lang="cs-CZ" sz="2400" b="1" dirty="0"/>
              <a:t>52 mil. Kč na cca 165 mil. Kč </a:t>
            </a:r>
            <a:endParaRPr lang="cs-CZ" sz="2400" b="1" dirty="0"/>
          </a:p>
          <a:p>
            <a:pPr marL="0" indent="0" algn="just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</a:t>
            </a:r>
            <a:r>
              <a:rPr lang="cs-CZ" sz="2400" dirty="0" smtClean="0"/>
              <a:t>(MŠ nově 50 </a:t>
            </a:r>
            <a:r>
              <a:rPr lang="cs-CZ" sz="2400" dirty="0"/>
              <a:t>mil. </a:t>
            </a:r>
            <a:r>
              <a:rPr lang="cs-CZ" sz="2400" dirty="0" smtClean="0"/>
              <a:t>Kč, ZŠ navýšení na 115 </a:t>
            </a:r>
            <a:r>
              <a:rPr lang="cs-CZ" sz="2400" dirty="0"/>
              <a:t>mil. </a:t>
            </a:r>
            <a:r>
              <a:rPr lang="cs-CZ" sz="2400" dirty="0" smtClean="0"/>
              <a:t>Kč)</a:t>
            </a:r>
            <a:endParaRPr lang="cs-CZ" sz="2400" dirty="0"/>
          </a:p>
          <a:p>
            <a:pPr algn="just"/>
            <a:r>
              <a:rPr lang="cs-CZ" sz="2400" dirty="0"/>
              <a:t>systém připraven i </a:t>
            </a:r>
            <a:r>
              <a:rPr lang="cs-CZ" sz="2400" dirty="0" smtClean="0"/>
              <a:t>na přímou nárokovou podporu žáků</a:t>
            </a:r>
            <a:br>
              <a:rPr lang="cs-CZ" sz="2400" dirty="0" smtClean="0"/>
            </a:br>
            <a:r>
              <a:rPr lang="cs-CZ" sz="2400" dirty="0" smtClean="0"/>
              <a:t>s OMJ v případě novelizace školského zákona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0908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284984"/>
            <a:ext cx="5470376" cy="2088232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600" b="1" dirty="0">
                <a:latin typeface="+mn-lt"/>
              </a:rPr>
              <a:t>Děkuji za pozornost</a:t>
            </a:r>
            <a:br>
              <a:rPr lang="pl-PL" sz="3600" b="1" dirty="0">
                <a:latin typeface="+mn-lt"/>
              </a:rPr>
            </a:br>
            <a:r>
              <a:rPr lang="pl-PL" sz="3600" b="1" dirty="0">
                <a:latin typeface="+mn-lt"/>
              </a:rPr>
              <a:t/>
            </a:r>
            <a:br>
              <a:rPr lang="pl-PL" sz="3600" b="1" dirty="0">
                <a:latin typeface="+mn-lt"/>
              </a:rPr>
            </a:br>
            <a:r>
              <a:rPr lang="pl-PL" sz="1800" dirty="0">
                <a:latin typeface="+mn-lt"/>
              </a:rPr>
              <a:t>Mgr. Svatopluk Pohořelý</a:t>
            </a:r>
            <a:br>
              <a:rPr lang="pl-PL" sz="1800" dirty="0">
                <a:latin typeface="+mn-lt"/>
              </a:rPr>
            </a:br>
            <a:r>
              <a:rPr lang="pl-PL" sz="1800" dirty="0">
                <a:latin typeface="+mn-lt"/>
              </a:rPr>
              <a:t>oddělení základního vzdělávání, </a:t>
            </a:r>
            <a:r>
              <a:rPr lang="pl-PL" sz="1800" dirty="0" smtClean="0">
                <a:latin typeface="+mn-lt"/>
              </a:rPr>
              <a:t>MŠMT</a:t>
            </a:r>
            <a:r>
              <a:rPr lang="pl-PL" sz="1800" dirty="0">
                <a:latin typeface="+mn-lt"/>
              </a:rPr>
              <a:t/>
            </a:r>
            <a:br>
              <a:rPr lang="pl-PL" sz="1800" dirty="0">
                <a:latin typeface="+mn-lt"/>
              </a:rPr>
            </a:br>
            <a:r>
              <a:rPr lang="pl-PL" sz="1800" dirty="0" smtClean="0">
                <a:latin typeface="+mn-lt"/>
                <a:hlinkClick r:id="rId4"/>
              </a:rPr>
              <a:t>svatopluk.pohorely@msmt.cz</a:t>
            </a:r>
            <a:r>
              <a:rPr lang="pl-PL" sz="1800" dirty="0" smtClean="0">
                <a:latin typeface="+mn-lt"/>
              </a:rPr>
              <a:t>  </a:t>
            </a:r>
            <a:r>
              <a:rPr lang="pl-PL" sz="1800" dirty="0">
                <a:latin typeface="+mn-lt"/>
              </a:rPr>
              <a:t/>
            </a:r>
            <a:br>
              <a:rPr lang="pl-PL" sz="1800" dirty="0">
                <a:latin typeface="+mn-lt"/>
              </a:rPr>
            </a:br>
            <a:r>
              <a:rPr lang="pl-PL" sz="1800" dirty="0">
                <a:latin typeface="+mn-lt"/>
              </a:rPr>
              <a:t/>
            </a:r>
            <a:br>
              <a:rPr lang="pl-PL" sz="1800" dirty="0">
                <a:latin typeface="+mn-lt"/>
              </a:rPr>
            </a:br>
            <a:endParaRPr lang="cs-CZ" sz="2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87824" y="5949280"/>
            <a:ext cx="4784576" cy="432048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700" dirty="0"/>
              <a:t>Ministerstvo školství, mládeže a tělovýchovy</a:t>
            </a:r>
          </a:p>
          <a:p>
            <a:pPr marL="0" indent="0">
              <a:buNone/>
            </a:pPr>
            <a:r>
              <a:rPr lang="cs-CZ" sz="700" dirty="0"/>
              <a:t>Karmelitská </a:t>
            </a:r>
            <a:r>
              <a:rPr lang="cs-CZ" sz="700"/>
              <a:t>529/5, Malá Strana, </a:t>
            </a:r>
            <a:r>
              <a:rPr lang="cs-CZ" sz="700" dirty="0"/>
              <a:t>118 12 Praha 1 • tel.: +420 234 811 111</a:t>
            </a:r>
          </a:p>
          <a:p>
            <a:pPr marL="0" indent="0" algn="l">
              <a:buNone/>
            </a:pPr>
            <a:r>
              <a:rPr lang="cs-CZ" sz="700" dirty="0"/>
              <a:t>msmt@msmt.cz • www.msmt.cz</a:t>
            </a:r>
          </a:p>
        </p:txBody>
      </p:sp>
    </p:spTree>
    <p:extLst>
      <p:ext uri="{BB962C8B-B14F-4D97-AF65-F5344CB8AC3E}">
        <p14:creationId xmlns:p14="http://schemas.microsoft.com/office/powerpoint/2010/main" val="418166733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Počty dětí a žáků cizinců v MŠ a ZŠ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0" y="1557338"/>
          <a:ext cx="9143999" cy="5300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26287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>
                <a:solidFill>
                  <a:schemeClr val="bg1"/>
                </a:solidFill>
              </a:rPr>
              <a:t>Východiska pro změnu systému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71600" y="1628800"/>
            <a:ext cx="7571184" cy="4968552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400" dirty="0"/>
              <a:t>novela školského zákona </a:t>
            </a:r>
            <a:r>
              <a:rPr lang="cs-CZ" sz="2400" dirty="0" smtClean="0"/>
              <a:t>(č</a:t>
            </a:r>
            <a:r>
              <a:rPr lang="cs-CZ" sz="2400" dirty="0"/>
              <a:t>. 284/2020 Sb</a:t>
            </a:r>
            <a:r>
              <a:rPr lang="cs-CZ" sz="2400" dirty="0" smtClean="0"/>
              <a:t>.) </a:t>
            </a:r>
            <a:r>
              <a:rPr lang="cs-CZ" sz="2400" dirty="0"/>
              <a:t>– ukončení financování formou rozvojových programů MŠMT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400" dirty="0"/>
              <a:t>dosavadní systém jazykové podpory již neodpovídá  potřebám praxe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400" dirty="0"/>
              <a:t>změny budou pouze v rámci novelizace podzákonných předpisů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400" dirty="0"/>
              <a:t>předkládaný návrh úpravy systému je kompromisem mezi efektivitou a finanční náročností</a:t>
            </a:r>
          </a:p>
          <a:p>
            <a:pPr marL="342900" lvl="1" indent="-342900">
              <a:spcBef>
                <a:spcPts val="600"/>
              </a:spcBef>
              <a:buFont typeface="Arial" pitchFamily="34" charset="0"/>
              <a:buChar char="•"/>
            </a:pPr>
            <a:r>
              <a:rPr lang="cs-CZ" sz="2400" dirty="0"/>
              <a:t>odlišný systém pro předškolní a základní vzdělávání        (u středních škol nedochází k žádným změnám)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764567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86408" y="1484784"/>
            <a:ext cx="7571184" cy="4320480"/>
          </a:xfrm>
        </p:spPr>
        <p:txBody>
          <a:bodyPr>
            <a:noAutofit/>
          </a:bodyPr>
          <a:lstStyle/>
          <a:p>
            <a:endParaRPr lang="cs-CZ" sz="2400" b="1" dirty="0"/>
          </a:p>
          <a:p>
            <a:endParaRPr lang="cs-CZ" sz="2400" b="1" dirty="0"/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b="1" cap="small" dirty="0"/>
              <a:t>POVINNÉ PŘEDŠKOLNÍ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13197523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MATEŘSKÉ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571184" cy="4896544"/>
          </a:xfrm>
        </p:spPr>
        <p:txBody>
          <a:bodyPr>
            <a:noAutofit/>
          </a:bodyPr>
          <a:lstStyle/>
          <a:p>
            <a:r>
              <a:rPr lang="cs-CZ" sz="2400" dirty="0" smtClean="0"/>
              <a:t>jazyková </a:t>
            </a:r>
            <a:r>
              <a:rPr lang="cs-CZ" sz="2400" dirty="0"/>
              <a:t>příprava bude probíhat přímo v kmenové MŠ</a:t>
            </a:r>
          </a:p>
          <a:p>
            <a:r>
              <a:rPr lang="cs-CZ" sz="2400" dirty="0"/>
              <a:t>rozsah 1 hod. týdně pro skupinu 1-10 cizinců                     v povinném předškolním vzdělávání (pro mladší cizince pouze v případě, že je to </a:t>
            </a:r>
            <a:r>
              <a:rPr lang="cs-CZ" sz="2400" dirty="0" smtClean="0"/>
              <a:t>účelní a </a:t>
            </a:r>
            <a:r>
              <a:rPr lang="cs-CZ" sz="2400" dirty="0"/>
              <a:t>je volné místo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existující </a:t>
            </a:r>
            <a:r>
              <a:rPr lang="cs-CZ" sz="2400" dirty="0"/>
              <a:t>skupině)</a:t>
            </a:r>
          </a:p>
          <a:p>
            <a:r>
              <a:rPr lang="cs-CZ" sz="2400" dirty="0"/>
              <a:t>veřejné školy: financování přímo z MŠMT formou navýšení </a:t>
            </a:r>
            <a:r>
              <a:rPr lang="cs-CZ" sz="2400" dirty="0" err="1"/>
              <a:t>PHmax</a:t>
            </a:r>
            <a:r>
              <a:rPr lang="cs-CZ" sz="2400" dirty="0"/>
              <a:t> o 1 hod. týdně / 1 skupinu                      na prodloužení překryvu </a:t>
            </a:r>
            <a:r>
              <a:rPr lang="cs-CZ" sz="2400" dirty="0" smtClean="0"/>
              <a:t>PPČ učitelů </a:t>
            </a:r>
            <a:endParaRPr lang="cs-CZ" sz="2400" dirty="0"/>
          </a:p>
          <a:p>
            <a:r>
              <a:rPr lang="cs-CZ" sz="2400" dirty="0"/>
              <a:t>soukromé  a církevní školy: příplatek k normativu</a:t>
            </a:r>
          </a:p>
          <a:p>
            <a:r>
              <a:rPr lang="cs-CZ" sz="2400" dirty="0"/>
              <a:t>kurikulum češtiny jako druhého jazyka bude součástí   RVP PV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466516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3200" b="1" dirty="0" smtClean="0">
                <a:solidFill>
                  <a:schemeClr val="bg1"/>
                </a:solidFill>
              </a:rPr>
              <a:t>MATEŘSKÉ </a:t>
            </a:r>
            <a:r>
              <a:rPr lang="cs-CZ" sz="3200" b="1" dirty="0">
                <a:solidFill>
                  <a:schemeClr val="bg1"/>
                </a:solidFill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628800"/>
            <a:ext cx="7571184" cy="4464496"/>
          </a:xfrm>
        </p:spPr>
        <p:txBody>
          <a:bodyPr>
            <a:noAutofit/>
          </a:bodyPr>
          <a:lstStyle/>
          <a:p>
            <a:r>
              <a:rPr lang="cs-CZ" sz="2400" dirty="0" smtClean="0"/>
              <a:t>dle </a:t>
            </a:r>
            <a:r>
              <a:rPr lang="cs-CZ" sz="2400" dirty="0"/>
              <a:t>výkazu k 30.9. bude škole navýšen </a:t>
            </a:r>
            <a:r>
              <a:rPr lang="cs-CZ" sz="2400" dirty="0" err="1"/>
              <a:t>PHmax</a:t>
            </a:r>
            <a:r>
              <a:rPr lang="cs-CZ" sz="2400" dirty="0"/>
              <a:t> o 1 hod. týdně na 1 skupinu</a:t>
            </a:r>
          </a:p>
          <a:p>
            <a:r>
              <a:rPr lang="cs-CZ" sz="2400" dirty="0"/>
              <a:t>odhadovaná finanční náročnost </a:t>
            </a:r>
            <a:r>
              <a:rPr lang="cs-CZ" sz="2400" dirty="0" smtClean="0"/>
              <a:t>cca 50 </a:t>
            </a:r>
            <a:r>
              <a:rPr lang="cs-CZ" sz="2400" dirty="0"/>
              <a:t>mil. Kč ročně</a:t>
            </a:r>
          </a:p>
          <a:p>
            <a:r>
              <a:rPr lang="cs-CZ" sz="2400" dirty="0" smtClean="0"/>
              <a:t>podpora </a:t>
            </a:r>
            <a:r>
              <a:rPr lang="cs-CZ" sz="2400" dirty="0"/>
              <a:t>pro 41 % všech veřejných MŠ</a:t>
            </a:r>
          </a:p>
          <a:p>
            <a:r>
              <a:rPr lang="cs-CZ" sz="2400" dirty="0" smtClean="0"/>
              <a:t>rok </a:t>
            </a:r>
            <a:r>
              <a:rPr lang="cs-CZ" sz="2400" dirty="0"/>
              <a:t>2021 – období září-prosinec 2021 – 1/3 ročního objemu – cca 16 mil. Kč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2556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95736" y="548680"/>
            <a:ext cx="69482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MATEŘSKÉ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556792"/>
            <a:ext cx="7571184" cy="4248472"/>
          </a:xfrm>
        </p:spPr>
        <p:txBody>
          <a:bodyPr>
            <a:noAutofit/>
          </a:bodyPr>
          <a:lstStyle/>
          <a:p>
            <a:r>
              <a:rPr lang="cs-CZ" sz="2400" dirty="0" smtClean="0"/>
              <a:t>novelizace </a:t>
            </a:r>
            <a:r>
              <a:rPr lang="cs-CZ" sz="2400" dirty="0"/>
              <a:t>vyhlášky č. 14/2005 Sb., o předškolním vzdělávání – předpokládaná účinnost 1</a:t>
            </a:r>
            <a:r>
              <a:rPr lang="cs-CZ" sz="2400" dirty="0" smtClean="0"/>
              <a:t>. 9. 2021</a:t>
            </a:r>
            <a:endParaRPr lang="cs-CZ" sz="2400" dirty="0"/>
          </a:p>
          <a:p>
            <a:r>
              <a:rPr lang="cs-CZ" sz="2400" dirty="0"/>
              <a:t>úprava výkazu o MŠ, výpočtového systému </a:t>
            </a:r>
          </a:p>
          <a:p>
            <a:r>
              <a:rPr lang="cs-CZ" sz="2400" dirty="0"/>
              <a:t>úprava RVP PV</a:t>
            </a:r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11073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628800"/>
            <a:ext cx="7571184" cy="4320480"/>
          </a:xfrm>
        </p:spPr>
        <p:txBody>
          <a:bodyPr>
            <a:noAutofit/>
          </a:bodyPr>
          <a:lstStyle/>
          <a:p>
            <a:endParaRPr lang="cs-CZ" sz="2400" b="1" dirty="0"/>
          </a:p>
          <a:p>
            <a:endParaRPr lang="cs-CZ" sz="2400" b="1" dirty="0"/>
          </a:p>
          <a:p>
            <a:pPr marL="0" indent="0" algn="ctr">
              <a:buNone/>
            </a:pPr>
            <a:endParaRPr lang="cs-CZ" sz="4400" dirty="0"/>
          </a:p>
          <a:p>
            <a:pPr marL="0" indent="0" algn="ctr">
              <a:buNone/>
            </a:pPr>
            <a:r>
              <a:rPr lang="cs-CZ" sz="4400" b="1" dirty="0"/>
              <a:t>ZÁKLADNÍ VZDĚLÁVÁNÍ </a:t>
            </a:r>
          </a:p>
        </p:txBody>
      </p:sp>
    </p:spTree>
    <p:extLst>
      <p:ext uri="{BB962C8B-B14F-4D97-AF65-F5344CB8AC3E}">
        <p14:creationId xmlns:p14="http://schemas.microsoft.com/office/powerpoint/2010/main" val="220773320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339752" y="548680"/>
            <a:ext cx="68042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ZÁKLADNÍ </a:t>
            </a:r>
            <a:r>
              <a:rPr kumimoji="0" 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ŠKOLY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43608" y="1556792"/>
            <a:ext cx="7571184" cy="5112568"/>
          </a:xfrm>
        </p:spPr>
        <p:txBody>
          <a:bodyPr>
            <a:noAutofit/>
          </a:bodyPr>
          <a:lstStyle/>
          <a:p>
            <a:r>
              <a:rPr lang="cs-CZ" sz="2400" dirty="0" smtClean="0"/>
              <a:t>v </a:t>
            </a:r>
            <a:r>
              <a:rPr lang="cs-CZ" sz="2400" dirty="0"/>
              <a:t>souladu se školským zákonem se jedná primárně           o jazykovou přípravu </a:t>
            </a:r>
            <a:r>
              <a:rPr lang="cs-CZ" sz="2400" b="1" dirty="0"/>
              <a:t>k začlenění do základního vzdělávání pro nově příchozí cizince </a:t>
            </a:r>
            <a:r>
              <a:rPr lang="cs-CZ" sz="2400" dirty="0" smtClean="0"/>
              <a:t>(nově definováno jako příchod </a:t>
            </a:r>
            <a:r>
              <a:rPr lang="cs-CZ" sz="2400" dirty="0"/>
              <a:t>do </a:t>
            </a:r>
            <a:r>
              <a:rPr lang="cs-CZ" sz="2400" dirty="0" smtClean="0"/>
              <a:t>ČR v </a:t>
            </a:r>
            <a:r>
              <a:rPr lang="cs-CZ" sz="2400" dirty="0"/>
              <a:t>uplynulých 12 měsících)</a:t>
            </a:r>
          </a:p>
          <a:p>
            <a:r>
              <a:rPr lang="cs-CZ" sz="2400" dirty="0"/>
              <a:t>jazyková příprava bude probíhat v krajem určených školách primárně v dopoledních hodinách místo běžné výuky</a:t>
            </a:r>
          </a:p>
          <a:p>
            <a:r>
              <a:rPr lang="cs-CZ" sz="2400" dirty="0"/>
              <a:t>z výuky </a:t>
            </a:r>
            <a:r>
              <a:rPr lang="cs-CZ" sz="2400" dirty="0" smtClean="0"/>
              <a:t>předmětů v době jazykové přípravy budou </a:t>
            </a:r>
            <a:r>
              <a:rPr lang="cs-CZ" sz="2400" dirty="0"/>
              <a:t>žáci </a:t>
            </a:r>
            <a:r>
              <a:rPr lang="cs-CZ" sz="2400" dirty="0" smtClean="0"/>
              <a:t>uvolněni</a:t>
            </a:r>
            <a:endParaRPr lang="cs-CZ" sz="2400" dirty="0"/>
          </a:p>
          <a:p>
            <a:r>
              <a:rPr lang="cs-CZ" sz="2400" dirty="0"/>
              <a:t>jazykovou </a:t>
            </a:r>
            <a:r>
              <a:rPr lang="cs-CZ" sz="2400" dirty="0" smtClean="0"/>
              <a:t>přípravu lze </a:t>
            </a:r>
            <a:r>
              <a:rPr lang="cs-CZ" sz="2400" dirty="0"/>
              <a:t>zahájit kdykoliv v průběhu školního roku</a:t>
            </a:r>
          </a:p>
          <a:p>
            <a:endParaRPr lang="cs-CZ" sz="2400" dirty="0"/>
          </a:p>
          <a:p>
            <a:endParaRPr lang="cs-CZ" sz="28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504303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2957</TotalTime>
  <Words>805</Words>
  <Application>Microsoft Office PowerPoint</Application>
  <PresentationFormat>Předvádění na obrazovce (4:3)</PresentationFormat>
  <Paragraphs>155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Motiv systému Office</vt:lpstr>
      <vt:lpstr>Podpora vzdělávání cizinců ve školách  Konference NPI ČR  15.10.2020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  Mgr. Svatopluk Pohořelý oddělení základního vzdělávání, MŠMT svatopluk.pohorely@msmt.cz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Pohořelý Svatopluk</cp:lastModifiedBy>
  <cp:revision>236</cp:revision>
  <cp:lastPrinted>2019-10-09T15:14:07Z</cp:lastPrinted>
  <dcterms:created xsi:type="dcterms:W3CDTF">2013-10-09T10:41:53Z</dcterms:created>
  <dcterms:modified xsi:type="dcterms:W3CDTF">2020-10-12T17:50:03Z</dcterms:modified>
</cp:coreProperties>
</file>