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F4B11-FE9D-462F-B910-BF5EDB81D8E3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2FDD4-4AFD-4D84-B274-1E4C19B11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5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Program vzdělávání mimořádně nadaných žáků (MNŽ) na 1. stupni</a:t>
            </a:r>
          </a:p>
          <a:p>
            <a:r>
              <a:rPr lang="cs-CZ" dirty="0">
                <a:solidFill>
                  <a:srgbClr val="002060"/>
                </a:solidFill>
              </a:rPr>
              <a:t>Systematická péče o nadané i na 2. stupni</a:t>
            </a:r>
          </a:p>
          <a:p>
            <a:r>
              <a:rPr lang="cs-CZ" dirty="0">
                <a:solidFill>
                  <a:srgbClr val="002060"/>
                </a:solidFill>
              </a:rPr>
              <a:t>Výuka Aj od 1. tříd – dle úrovně dovedností žáků</a:t>
            </a:r>
          </a:p>
          <a:p>
            <a:r>
              <a:rPr lang="cs-CZ" dirty="0">
                <a:solidFill>
                  <a:srgbClr val="002060"/>
                </a:solidFill>
              </a:rPr>
              <a:t>Etická výchova jako nepovinný předmět</a:t>
            </a:r>
          </a:p>
          <a:p>
            <a:r>
              <a:rPr lang="cs-CZ" dirty="0">
                <a:solidFill>
                  <a:srgbClr val="002060"/>
                </a:solidFill>
              </a:rPr>
              <a:t>Výuka druhého cizího jazyka od 6. </a:t>
            </a:r>
            <a:r>
              <a:rPr lang="cs-CZ" dirty="0" smtClean="0">
                <a:solidFill>
                  <a:srgbClr val="002060"/>
                </a:solidFill>
              </a:rPr>
              <a:t>ročníku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Matematika a český jazyk dle výkonnostních úrovní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Povinně volitelné </a:t>
            </a:r>
            <a:r>
              <a:rPr lang="cs-CZ" dirty="0" smtClean="0">
                <a:solidFill>
                  <a:srgbClr val="002060"/>
                </a:solidFill>
              </a:rPr>
              <a:t>předměty od 7. ročníku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Výuka češtiny jako druhého jazyka</a:t>
            </a:r>
          </a:p>
          <a:p>
            <a:endParaRPr lang="cs-CZ" sz="1100" dirty="0" smtClean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FDD4-4AFD-4D84-B274-1E4C19B118F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7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 smtClean="0">
                <a:solidFill>
                  <a:srgbClr val="002060"/>
                </a:solidFill>
              </a:rPr>
              <a:t>Úplné školní poradenské pracoviště</a:t>
            </a:r>
          </a:p>
          <a:p>
            <a:r>
              <a:rPr lang="cs-CZ" sz="1000" dirty="0" smtClean="0">
                <a:solidFill>
                  <a:srgbClr val="002060"/>
                </a:solidFill>
              </a:rPr>
              <a:t>Úzká spolupráce všech členů</a:t>
            </a:r>
          </a:p>
          <a:p>
            <a:r>
              <a:rPr lang="cs-CZ" sz="1000" dirty="0" smtClean="0">
                <a:solidFill>
                  <a:srgbClr val="002060"/>
                </a:solidFill>
              </a:rPr>
              <a:t>(především </a:t>
            </a:r>
            <a:r>
              <a:rPr lang="cs-CZ" sz="1000" dirty="0" err="1" smtClean="0">
                <a:solidFill>
                  <a:srgbClr val="002060"/>
                </a:solidFill>
              </a:rPr>
              <a:t>ŠPsy</a:t>
            </a:r>
            <a:r>
              <a:rPr lang="cs-CZ" sz="1000" dirty="0" smtClean="0">
                <a:solidFill>
                  <a:srgbClr val="002060"/>
                </a:solidFill>
              </a:rPr>
              <a:t> a ŠSPPG, </a:t>
            </a:r>
            <a:r>
              <a:rPr lang="cs-CZ" sz="1000" dirty="0" err="1" smtClean="0">
                <a:solidFill>
                  <a:srgbClr val="002060"/>
                </a:solidFill>
              </a:rPr>
              <a:t>ŠPsy</a:t>
            </a:r>
            <a:r>
              <a:rPr lang="cs-CZ" sz="1000" dirty="0" smtClean="0">
                <a:solidFill>
                  <a:srgbClr val="002060"/>
                </a:solidFill>
              </a:rPr>
              <a:t> a VP)</a:t>
            </a:r>
          </a:p>
          <a:p>
            <a:endParaRPr lang="cs-CZ" sz="1000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FDD4-4AFD-4D84-B274-1E4C19B118F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3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1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8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06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1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4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78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50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60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8DCD-7ECF-4171-95A5-42059AAFEBA5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83E1-DFB2-44B5-B7E6-CF7DB41F8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tereza.martinkova@zscurie.cz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7642" y="2922458"/>
            <a:ext cx="9976716" cy="3537335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Podpora žáků s OMJ v ZŠ</a:t>
            </a:r>
          </a:p>
          <a:p>
            <a:r>
              <a:rPr lang="cs-CZ" sz="4000" dirty="0" smtClean="0">
                <a:solidFill>
                  <a:srgbClr val="002060"/>
                </a:solidFill>
              </a:rPr>
              <a:t>v podmínkách distančního vzdělávání</a:t>
            </a:r>
          </a:p>
          <a:p>
            <a:endParaRPr lang="cs-CZ" sz="4000" dirty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Mgr. Tereza Martínková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Základní škola nám. Curieových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15.10.2020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Základní škola nám. Curieových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1 přípravná třída, 10 žáků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22 tříd, 591 žáků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53 žáků-cizinců a žáků s OMJ</a:t>
            </a:r>
          </a:p>
          <a:p>
            <a:pPr lvl="2"/>
            <a:r>
              <a:rPr lang="cs-CZ" b="1" dirty="0" smtClean="0">
                <a:solidFill>
                  <a:srgbClr val="002060"/>
                </a:solidFill>
              </a:rPr>
              <a:t>26 s malou nebo žádnou znalostí </a:t>
            </a:r>
            <a:r>
              <a:rPr lang="cs-CZ" b="1" dirty="0" err="1" smtClean="0">
                <a:solidFill>
                  <a:srgbClr val="002060"/>
                </a:solidFill>
              </a:rPr>
              <a:t>Čj</a:t>
            </a:r>
            <a:endParaRPr 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99 </a:t>
            </a:r>
            <a:r>
              <a:rPr lang="cs-CZ" dirty="0">
                <a:solidFill>
                  <a:srgbClr val="002060"/>
                </a:solidFill>
              </a:rPr>
              <a:t>žáků s SVP (PO)</a:t>
            </a:r>
          </a:p>
          <a:p>
            <a:pPr lvl="2"/>
            <a:r>
              <a:rPr lang="cs-CZ" dirty="0" smtClean="0">
                <a:solidFill>
                  <a:srgbClr val="002060"/>
                </a:solidFill>
              </a:rPr>
              <a:t>31 </a:t>
            </a:r>
            <a:r>
              <a:rPr lang="cs-CZ" dirty="0">
                <a:solidFill>
                  <a:srgbClr val="002060"/>
                </a:solidFill>
              </a:rPr>
              <a:t>s IVP</a:t>
            </a:r>
          </a:p>
          <a:p>
            <a:pPr lvl="2"/>
            <a:r>
              <a:rPr lang="cs-CZ" dirty="0">
                <a:solidFill>
                  <a:srgbClr val="002060"/>
                </a:solidFill>
              </a:rPr>
              <a:t>7 s </a:t>
            </a:r>
            <a:r>
              <a:rPr lang="cs-CZ" dirty="0" err="1">
                <a:solidFill>
                  <a:srgbClr val="002060"/>
                </a:solidFill>
              </a:rPr>
              <a:t>IVýP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66 </a:t>
            </a:r>
            <a:r>
              <a:rPr lang="cs-CZ" dirty="0">
                <a:solidFill>
                  <a:srgbClr val="002060"/>
                </a:solidFill>
              </a:rPr>
              <a:t>žáků mimořádně nadaných (PO)</a:t>
            </a:r>
          </a:p>
          <a:p>
            <a:pPr lvl="2"/>
            <a:r>
              <a:rPr lang="cs-CZ" dirty="0" smtClean="0">
                <a:solidFill>
                  <a:srgbClr val="002060"/>
                </a:solidFill>
              </a:rPr>
              <a:t>36 </a:t>
            </a:r>
            <a:r>
              <a:rPr lang="cs-CZ" dirty="0">
                <a:solidFill>
                  <a:srgbClr val="002060"/>
                </a:solidFill>
              </a:rPr>
              <a:t>s </a:t>
            </a:r>
            <a:r>
              <a:rPr lang="cs-CZ" dirty="0" smtClean="0">
                <a:solidFill>
                  <a:srgbClr val="002060"/>
                </a:solidFill>
              </a:rPr>
              <a:t>IVP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19" y="3098747"/>
            <a:ext cx="4021874" cy="1805093"/>
          </a:xfrm>
        </p:spPr>
      </p:pic>
    </p:spTree>
    <p:extLst>
      <p:ext uri="{BB962C8B-B14F-4D97-AF65-F5344CB8AC3E}">
        <p14:creationId xmlns:p14="http://schemas.microsoft.com/office/powerpoint/2010/main" val="41331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Péče o žáky s OMJ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71052" y="1717010"/>
            <a:ext cx="10515600" cy="4351338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Třídní učitelé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Školní poradenské pracoviště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Koordinátor péče o ŽOMJ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zároveň učitelka češtiny jako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druhého jazyka (úvazek 0,500)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Učitelka v přípravné třídě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Asistenti pedagoga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Nejdůležitější </a:t>
            </a:r>
            <a:r>
              <a:rPr lang="cs-CZ" b="1" dirty="0" smtClean="0">
                <a:solidFill>
                  <a:srgbClr val="002060"/>
                </a:solidFill>
              </a:rPr>
              <a:t>je spolupráce</a:t>
            </a:r>
          </a:p>
          <a:p>
            <a:pPr marL="457200" lvl="1" indent="0"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35" y="1690688"/>
            <a:ext cx="4905965" cy="324872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307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„Udržet kontakt za každou cenu“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6465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ndividuální podpora učitele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On-line výuka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Spolupráce s asistentem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Individuální </a:t>
            </a:r>
            <a:r>
              <a:rPr lang="cs-CZ" dirty="0" smtClean="0">
                <a:solidFill>
                  <a:srgbClr val="002060"/>
                </a:solidFill>
              </a:rPr>
              <a:t>hodiny s učitelkou ČDJ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Aktivní musí být škola</a:t>
            </a:r>
            <a:endParaRPr lang="cs-CZ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Reminiscenční pomůcka - Telef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05" y="308869"/>
            <a:ext cx="1759767" cy="19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Facebook Messenger 4 Logo.svg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64" y="3763850"/>
            <a:ext cx="674557" cy="6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are Grocery List On - Whatsapp Logo Font Png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23" y="2104627"/>
            <a:ext cx="3394933" cy="9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oogle Meet | How to 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11" y="4625837"/>
            <a:ext cx="2202677" cy="12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oom-logo - Personální marketing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840626"/>
            <a:ext cx="1997480" cy="7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icrosoft Teams -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08" y="5132173"/>
            <a:ext cx="1435970" cy="14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Nenechat se odbýt a nabízet...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Individuálně podporovat žáky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Připravit systém, ale reagovat na potřeby žáků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Jeden pedagog koordinuje distanční vzdělávání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Práce v rámci celé třídy (společná, individualizovaná)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Práce nad rámec  - individuální lekce ČDJ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Provázet žáka distanční výukou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Aktivizovat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Předávat tipy jak na učivo, pracovat s pojmy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Nabízet doplňkové materiály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Pokud je efektivní, přizpůsobit se možnostem žáka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17" y="829341"/>
            <a:ext cx="2476843" cy="18576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4541" y="3864834"/>
            <a:ext cx="3107724" cy="23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Co nejrychleji vrátit žáky s OMJ zpět do školy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Využít jakékoliv možnosti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individuálních i skupinových konzultací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začlenění do školních skupin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doučování, pedagogické intervence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Využít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přátelských vazeb mezi žáky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„napojení“ jednotlivých žáků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</a:t>
            </a:r>
            <a:r>
              <a:rPr lang="cs-CZ" dirty="0" smtClean="0">
                <a:solidFill>
                  <a:srgbClr val="002060"/>
                </a:solidFill>
              </a:rPr>
              <a:t>na konkrétní učitele, asistenty, a pod.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Víc než jindy komunikovat s rodiči...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... a přesvědčovat</a:t>
            </a:r>
            <a:endParaRPr lang="cs-CZ" b="1" dirty="0" smtClean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59" y="2434586"/>
            <a:ext cx="4944762" cy="321656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863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4348041"/>
            <a:ext cx="10515600" cy="170106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Mgr. Tereza Martínková</a:t>
            </a:r>
            <a:br>
              <a:rPr lang="cs-CZ" sz="2400" dirty="0" smtClean="0"/>
            </a:br>
            <a:r>
              <a:rPr lang="cs-CZ" sz="2400" dirty="0" smtClean="0"/>
              <a:t>Základní škola nám. Curieových</a:t>
            </a:r>
            <a:br>
              <a:rPr lang="cs-CZ" sz="2400" dirty="0" smtClean="0"/>
            </a:br>
            <a:r>
              <a:rPr lang="cs-CZ" sz="2400" dirty="0" smtClean="0">
                <a:hlinkClick r:id="rId2"/>
              </a:rPr>
              <a:t>tereza.martinkova@zscurie.cz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+420 724 079 837</a:t>
            </a:r>
            <a:endParaRPr lang="cs-CZ" sz="4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2136180"/>
            <a:ext cx="3096768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337</Words>
  <Application>Microsoft Office PowerPoint</Application>
  <PresentationFormat>Širokoúhlá obrazovka</PresentationFormat>
  <Paragraphs>71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Základní škola nám. Curieových</vt:lpstr>
      <vt:lpstr>Péče o žáky s OMJ</vt:lpstr>
      <vt:lpstr>„Udržet kontakt za každou cenu“</vt:lpstr>
      <vt:lpstr>Nenechat se odbýt a nabízet...</vt:lpstr>
      <vt:lpstr>Co nejrychleji vrátit žáky s OMJ zpět do školy</vt:lpstr>
      <vt:lpstr>Mgr. Tereza Martínková Základní škola nám. Curieových tereza.martinkova@zscurie.cz +420 724 079 837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Martínková</dc:creator>
  <cp:lastModifiedBy>Tereza Martínková</cp:lastModifiedBy>
  <cp:revision>24</cp:revision>
  <dcterms:created xsi:type="dcterms:W3CDTF">2019-10-22T18:27:59Z</dcterms:created>
  <dcterms:modified xsi:type="dcterms:W3CDTF">2020-10-14T09:45:55Z</dcterms:modified>
</cp:coreProperties>
</file>