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216E-F650-4860-83BF-08B9338F32D6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5527-DF3C-4E47-9604-2F4918E9E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29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216E-F650-4860-83BF-08B9338F32D6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5527-DF3C-4E47-9604-2F4918E9E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300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216E-F650-4860-83BF-08B9338F32D6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5527-DF3C-4E47-9604-2F4918E9E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23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216E-F650-4860-83BF-08B9338F32D6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5527-DF3C-4E47-9604-2F4918E9E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12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216E-F650-4860-83BF-08B9338F32D6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5527-DF3C-4E47-9604-2F4918E9E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31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216E-F650-4860-83BF-08B9338F32D6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5527-DF3C-4E47-9604-2F4918E9E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10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216E-F650-4860-83BF-08B9338F32D6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5527-DF3C-4E47-9604-2F4918E9E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838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216E-F650-4860-83BF-08B9338F32D6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5527-DF3C-4E47-9604-2F4918E9E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57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216E-F650-4860-83BF-08B9338F32D6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5527-DF3C-4E47-9604-2F4918E9E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59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216E-F650-4860-83BF-08B9338F32D6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5527-DF3C-4E47-9604-2F4918E9E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6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216E-F650-4860-83BF-08B9338F32D6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5527-DF3C-4E47-9604-2F4918E9E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98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C216E-F650-4860-83BF-08B9338F32D6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75527-DF3C-4E47-9604-2F4918E9E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49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izinci.npicr.cz/" TargetMode="External"/><Relationship Id="rId2" Type="http://schemas.openxmlformats.org/officeDocument/2006/relationships/hyperlink" Target="http://www.npic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Balíček podpory pro školy vzdělávající </a:t>
            </a:r>
            <a:r>
              <a:rPr lang="cs-CZ" dirty="0" smtClean="0">
                <a:solidFill>
                  <a:schemeClr val="accent1"/>
                </a:solidFill>
              </a:rPr>
              <a:t>děti/žáky </a:t>
            </a:r>
            <a:r>
              <a:rPr lang="cs-CZ" dirty="0" smtClean="0">
                <a:solidFill>
                  <a:schemeClr val="accent1"/>
                </a:solidFill>
              </a:rPr>
              <a:t>s OMJ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Národní pedagogický institut České republiky</a:t>
            </a:r>
          </a:p>
          <a:p>
            <a:r>
              <a:rPr lang="cs-CZ" dirty="0" smtClean="0"/>
              <a:t>Mgr. Alice Kourkzi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20000" y="5040000"/>
            <a:ext cx="1815873" cy="121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29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Cílová skupina balíčku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Děti/žáci </a:t>
            </a:r>
            <a:r>
              <a:rPr lang="cs-CZ" dirty="0" smtClean="0"/>
              <a:t>s nulovou nebo velmi malou znalostí jazyka výuky (MŠ, ZŠ)</a:t>
            </a:r>
          </a:p>
          <a:p>
            <a:r>
              <a:rPr lang="cs-CZ" dirty="0" smtClean="0"/>
              <a:t>Nejsou schopni se zapojit do výuky v běžných třídách</a:t>
            </a:r>
          </a:p>
          <a:p>
            <a:r>
              <a:rPr lang="cs-CZ" dirty="0" smtClean="0"/>
              <a:t>Potřebují intenzivní jazykovou podporu</a:t>
            </a:r>
          </a:p>
          <a:p>
            <a:r>
              <a:rPr lang="cs-CZ" dirty="0" smtClean="0"/>
              <a:t>Do úrovně 2 ČDJ (rámcově do úrovně A2 dle SERRJ)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0" y="5040000"/>
            <a:ext cx="1816765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42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Obsah balíčku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Kurikulum češtiny jako druhého jazyka</a:t>
            </a:r>
          </a:p>
          <a:p>
            <a:pPr marL="0" indent="0">
              <a:buNone/>
            </a:pPr>
            <a:r>
              <a:rPr lang="cs-CZ" dirty="0" smtClean="0"/>
              <a:t>Jednoduchý orientační nástroj pro určení znalosti českého jazyka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0" y="5040000"/>
            <a:ext cx="1816765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75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Kurikulum češtiny jako druhého jazyka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Sjednocení praxe škol</a:t>
            </a:r>
          </a:p>
          <a:p>
            <a:r>
              <a:rPr lang="cs-CZ" dirty="0" smtClean="0"/>
              <a:t>Cíle vzdělávání</a:t>
            </a:r>
          </a:p>
          <a:p>
            <a:r>
              <a:rPr lang="cs-CZ" dirty="0"/>
              <a:t>O</a:t>
            </a:r>
            <a:r>
              <a:rPr lang="cs-CZ" dirty="0" smtClean="0"/>
              <a:t>čekávané výstupy </a:t>
            </a:r>
            <a:r>
              <a:rPr lang="cs-CZ" dirty="0" smtClean="0"/>
              <a:t>pro </a:t>
            </a:r>
            <a:r>
              <a:rPr lang="cs-CZ" dirty="0" smtClean="0"/>
              <a:t>povinné vzdělávání MŠ, ZŠ</a:t>
            </a:r>
          </a:p>
          <a:p>
            <a:r>
              <a:rPr lang="cs-CZ" dirty="0" smtClean="0"/>
              <a:t>Podrobně rozpracovaný vzdělávací obsah pro ZV</a:t>
            </a:r>
          </a:p>
          <a:p>
            <a:r>
              <a:rPr lang="cs-CZ" dirty="0" smtClean="0"/>
              <a:t>Metodická doporučení do výuky </a:t>
            </a:r>
          </a:p>
          <a:p>
            <a:r>
              <a:rPr lang="cs-CZ" dirty="0" smtClean="0"/>
              <a:t>Modelové ŠVP ZV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0" y="5040000"/>
            <a:ext cx="1816765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717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Jednoduchý orientační nástroj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úzce propojen s kurikulem</a:t>
            </a:r>
          </a:p>
          <a:p>
            <a:r>
              <a:rPr lang="cs-CZ" dirty="0" smtClean="0"/>
              <a:t>testuje dovednosti – porozumění/mluvení/interakce, čtení s porozuměním, psaní</a:t>
            </a:r>
          </a:p>
          <a:p>
            <a:r>
              <a:rPr lang="cs-CZ" dirty="0" smtClean="0"/>
              <a:t>orientační určení úrovně znalosti ČJ 0,1 a 2</a:t>
            </a:r>
          </a:p>
          <a:p>
            <a:pPr marL="0" indent="0">
              <a:buNone/>
            </a:pPr>
            <a:r>
              <a:rPr lang="cs-CZ" dirty="0" smtClean="0"/>
              <a:t>Obsahuje:</a:t>
            </a:r>
          </a:p>
          <a:p>
            <a:pPr marL="0" indent="0">
              <a:buNone/>
            </a:pPr>
            <a:r>
              <a:rPr lang="cs-CZ" dirty="0" smtClean="0"/>
              <a:t>Pokyny k zadání</a:t>
            </a:r>
          </a:p>
          <a:p>
            <a:pPr marL="0" indent="0">
              <a:buNone/>
            </a:pPr>
            <a:r>
              <a:rPr lang="cs-CZ" dirty="0" smtClean="0"/>
              <a:t>Testové úlohy</a:t>
            </a:r>
          </a:p>
          <a:p>
            <a:pPr marL="0" indent="0">
              <a:buNone/>
            </a:pPr>
            <a:r>
              <a:rPr lang="cs-CZ" dirty="0" smtClean="0"/>
              <a:t>Jednoduché vyhodnocení</a:t>
            </a:r>
          </a:p>
          <a:p>
            <a:pPr marL="0" indent="0">
              <a:buNone/>
            </a:pPr>
            <a:r>
              <a:rPr lang="cs-CZ" dirty="0" smtClean="0"/>
              <a:t>Doporučení do výuky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0" y="5040000"/>
            <a:ext cx="1816765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477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Vývoj kurikula/testu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/>
                </a:solidFill>
              </a:rPr>
              <a:t>2018-19</a:t>
            </a:r>
            <a:r>
              <a:rPr lang="cs-CZ" dirty="0" smtClean="0"/>
              <a:t> První návrh kurikula (akademičtí pracovníci se zástupci z praxe jednotlivých stupňů vzdělávání), dotazníkové šetření MŠ, ZŠ</a:t>
            </a:r>
          </a:p>
          <a:p>
            <a:r>
              <a:rPr lang="cs-CZ" dirty="0" smtClean="0"/>
              <a:t>Dlouholeté zkušenosti s výukou žáků s OMJ (učitelé ČDJ jako druhého jazyka)</a:t>
            </a:r>
          </a:p>
          <a:p>
            <a:r>
              <a:rPr lang="cs-CZ" dirty="0" smtClean="0"/>
              <a:t>RVP a související pedagogické dokumenty ČR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2020</a:t>
            </a:r>
            <a:r>
              <a:rPr lang="cs-CZ" dirty="0" smtClean="0"/>
              <a:t> Finální podoba kurikula 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Září 2020 </a:t>
            </a:r>
            <a:r>
              <a:rPr lang="cs-CZ" dirty="0" smtClean="0"/>
              <a:t>Připomínkování ze škol vzdělávající žáky s OMJ, zainteresovaných organizací</a:t>
            </a:r>
          </a:p>
          <a:p>
            <a:r>
              <a:rPr lang="cs-CZ" dirty="0" smtClean="0"/>
              <a:t>Zapracování připomínek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0" y="5040000"/>
            <a:ext cx="1816765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249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Připravuje se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pracovních listů pro MŠ, ZŠ navazující na kurikulum</a:t>
            </a:r>
          </a:p>
          <a:p>
            <a:r>
              <a:rPr lang="cs-CZ" dirty="0" smtClean="0"/>
              <a:t>Metodika k plánování výuky (závislé na novém systému)</a:t>
            </a:r>
          </a:p>
          <a:p>
            <a:r>
              <a:rPr lang="cs-CZ" dirty="0" smtClean="0"/>
              <a:t>Metodika pro učitele všeobecně vzdělávacích předmětů vzdělávající žáky s OMJ na úrovni 2 a výše</a:t>
            </a:r>
          </a:p>
          <a:p>
            <a:r>
              <a:rPr lang="cs-CZ" dirty="0" smtClean="0"/>
              <a:t>DVPP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0" y="5040000"/>
            <a:ext cx="1816765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36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Kurikulum a test budou zveřejněny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www.npicr.cz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https://cizinci.npicr.cz</a:t>
            </a:r>
            <a:endParaRPr lang="cs-CZ" dirty="0" smtClean="0"/>
          </a:p>
          <a:p>
            <a:r>
              <a:rPr lang="cs-CZ" dirty="0" smtClean="0"/>
              <a:t>www.rvp.cz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0000" y="2822395"/>
            <a:ext cx="1816765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51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Děkuji za pozornost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0" y="5040000"/>
            <a:ext cx="1816765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843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253</Words>
  <Application>Microsoft Office PowerPoint</Application>
  <PresentationFormat>Širokoúhlá obrazovka</PresentationFormat>
  <Paragraphs>48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Balíček podpory pro školy vzdělávající děti/žáky s OMJ</vt:lpstr>
      <vt:lpstr>Cílová skupina balíčku</vt:lpstr>
      <vt:lpstr>Obsah balíčku</vt:lpstr>
      <vt:lpstr>Kurikulum češtiny jako druhého jazyka</vt:lpstr>
      <vt:lpstr>Jednoduchý orientační nástroj</vt:lpstr>
      <vt:lpstr>Vývoj kurikula/testu</vt:lpstr>
      <vt:lpstr>Připravuje se</vt:lpstr>
      <vt:lpstr>Kurikulum a test budou zveřejněny</vt:lpstr>
      <vt:lpstr>Děkuji za pozornost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Balíček podpory pro školy vzdělávající žáky s OMJ</dc:title>
  <dc:creator>Alice Kourkzi</dc:creator>
  <cp:lastModifiedBy>Alice Kourkzi</cp:lastModifiedBy>
  <cp:revision>17</cp:revision>
  <dcterms:created xsi:type="dcterms:W3CDTF">2020-10-12T14:30:58Z</dcterms:created>
  <dcterms:modified xsi:type="dcterms:W3CDTF">2020-10-15T07:06:00Z</dcterms:modified>
</cp:coreProperties>
</file>