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9"/>
  </p:notesMasterIdLst>
  <p:handoutMasterIdLst>
    <p:handoutMasterId r:id="rId20"/>
  </p:handoutMasterIdLst>
  <p:sldIdLst>
    <p:sldId id="256" r:id="rId6"/>
    <p:sldId id="259" r:id="rId7"/>
    <p:sldId id="260" r:id="rId8"/>
    <p:sldId id="261" r:id="rId9"/>
    <p:sldId id="262" r:id="rId10"/>
    <p:sldId id="264" r:id="rId11"/>
    <p:sldId id="263" r:id="rId12"/>
    <p:sldId id="266" r:id="rId13"/>
    <p:sldId id="265" r:id="rId14"/>
    <p:sldId id="267" r:id="rId15"/>
    <p:sldId id="268" r:id="rId16"/>
    <p:sldId id="269" r:id="rId17"/>
    <p:sldId id="258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1D9"/>
    <a:srgbClr val="BD1E4E"/>
    <a:srgbClr val="A50047"/>
    <a:srgbClr val="00859A"/>
    <a:srgbClr val="961A35"/>
    <a:srgbClr val="A50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2" autoAdjust="0"/>
    <p:restoredTop sz="95332" autoAdjust="0"/>
  </p:normalViewPr>
  <p:slideViewPr>
    <p:cSldViewPr snapToGrid="0" snapToObjects="1">
      <p:cViewPr varScale="1">
        <p:scale>
          <a:sx n="88" d="100"/>
          <a:sy n="88" d="100"/>
        </p:scale>
        <p:origin x="403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86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CF7AC0F-CDB1-2A4B-9E37-E421B3F04A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EA4A092-A1C3-B544-8996-E2BED9DE86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B0E6D-664F-F647-B8CA-BD0E40008451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801CB16-BE0A-A541-923D-7D1A99B35C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E70D9-8EFB-B148-BDAF-AF8044B5FDD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2564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CFB72-A787-814B-B44E-D27946A08119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AC62F-3D15-EA42-8740-F546D861CC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462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AC62F-3D15-EA42-8740-F546D861CC6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9037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AC62F-3D15-EA42-8740-F546D861CC6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72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0">
            <a:extLst>
              <a:ext uri="{FF2B5EF4-FFF2-40B4-BE49-F238E27FC236}">
                <a16:creationId xmlns:a16="http://schemas.microsoft.com/office/drawing/2014/main" id="{7A4DE28D-41A6-D14E-937F-21670C87D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75" y="976704"/>
            <a:ext cx="11329596" cy="74954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 u="none"/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31A18E68-6BC0-B749-A6F4-FB7C724C042E}"/>
              </a:ext>
            </a:extLst>
          </p:cNvPr>
          <p:cNvCxnSpPr/>
          <p:nvPr userDrawn="1"/>
        </p:nvCxnSpPr>
        <p:spPr>
          <a:xfrm>
            <a:off x="567489" y="856648"/>
            <a:ext cx="8258476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ástupný symbol pro obsah 2">
            <a:extLst>
              <a:ext uri="{FF2B5EF4-FFF2-40B4-BE49-F238E27FC236}">
                <a16:creationId xmlns:a16="http://schemas.microsoft.com/office/drawing/2014/main" id="{F764DDE7-D56B-0B46-8985-181EA4B693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9681" y="2138291"/>
            <a:ext cx="6173166" cy="32217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marL="0" indent="0">
              <a:buNone/>
            </a:pP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laborer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ferchiciet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ducimus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andae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necerum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laccus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earum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moluptatisim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atemolu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ptionsequam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alibusam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esecto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enienduntiae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 as et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facestia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nobis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voluptatur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asitiossit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volene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tiatque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debit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 anto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moluptat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hitiscia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</a:t>
            </a:r>
            <a:endParaRPr lang="cs-CZ" sz="2100" dirty="0">
              <a:solidFill>
                <a:srgbClr val="0085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100" dirty="0">
              <a:solidFill>
                <a:srgbClr val="0085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F02345A-88F8-6E49-9F3E-B6FC592BE3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810" y="5652485"/>
            <a:ext cx="12192000" cy="121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4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ílé pozad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9A8572E6-20D1-1C45-BE4F-E1EDAAABB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681" y="1836215"/>
            <a:ext cx="9492350" cy="34810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indent="0">
              <a:buNone/>
            </a:pP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laborer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ferchiciet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ducimus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andae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necerum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laccus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earum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moluptatisim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atemolu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ptionsequam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alibusam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esecto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enienduntiae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 as et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facestia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nobis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voluptatur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asitiossit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volene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tiatque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debit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 anto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moluptat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hitiscia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undios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explis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modicium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enestotata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eumquiaepero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comnimus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Itaernata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faceate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nduntiu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riosam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Igeni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volest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odignam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volendia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ne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eossequam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sim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harum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denissunt.Lesseque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vellecea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volora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omnienda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ipsuntis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imi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ullibus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apelessin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nimus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evenditis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 re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nienditio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teni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opremporepere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 sed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si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renimenesti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as.</a:t>
            </a:r>
          </a:p>
          <a:p>
            <a:pPr marL="0" indent="0">
              <a:buNone/>
            </a:pPr>
            <a:endParaRPr lang="cs-CZ" sz="2100" dirty="0">
              <a:solidFill>
                <a:srgbClr val="0085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8EA77321-99ED-D24E-B451-B4FDD47CA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74" y="352635"/>
            <a:ext cx="11423725" cy="1458119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F02345A-88F8-6E49-9F3E-B6FC592BE3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800"/>
            <a:ext cx="12192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48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vné pozadí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F02345A-88F8-6E49-9F3E-B6FC592BE3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800"/>
            <a:ext cx="12192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46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E4C8F94-3EB3-CA4A-88BC-CA0F23B19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475" y="1839072"/>
            <a:ext cx="9547861" cy="3487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cs-CZ" dirty="0"/>
              <a:t>Upravte styly předlohy textu.
Druhá úroveň
Třetí úroveň
Čtvrtá úroveň
Pátá úroveň</a:t>
            </a:r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B25AFDF-0BFC-CB42-9256-93C06A57E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75" y="352635"/>
            <a:ext cx="10957560" cy="14581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E67EC16F-55C2-784C-82A8-AC6F270798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058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900" b="1" u="sng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1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kluzivniskola.cz/vyuka-na-dalku" TargetMode="External"/><Relationship Id="rId2" Type="http://schemas.openxmlformats.org/officeDocument/2006/relationships/hyperlink" Target="https://www.inkluzivniskola.cz/desatero-pro-vyuku-zaku-s-omj-na-dalk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kluzivniskola.cz/letak-tipy-na-kontakt-se-spoluzakem-s-omj-pri-distancni-vyuce" TargetMode="External"/><Relationship Id="rId2" Type="http://schemas.openxmlformats.org/officeDocument/2006/relationships/hyperlink" Target="https://www.inkluzivniskola.cz/buddy-progra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oadusni.cz/vliv-koronaviru-na-komunikac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inkluzivniskola.cz/flippit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kluzivniskola.cz/didakticky-test-cjl-online-procvicovan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AA67DD-71CF-9141-9F80-5EC064ADE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89" y="972153"/>
            <a:ext cx="10550556" cy="909987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cs-CZ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Podpora žáků s OMJ v SŠ</a:t>
            </a:r>
            <a:br>
              <a:rPr lang="cs-CZ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 podmínkách distančního vzdělávání</a:t>
            </a:r>
            <a:endParaRPr lang="cs-CZ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11CE8A-F6C3-BE4B-87B0-4179F1C82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390" y="4853354"/>
            <a:ext cx="6190457" cy="506643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cs-CZ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Michaela Jiroutová</a:t>
            </a:r>
            <a:endParaRPr lang="cs-CZ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70000"/>
              </a:lnSpc>
            </a:pPr>
            <a:endParaRPr lang="cs-CZ" sz="2100" b="1" dirty="0">
              <a:solidFill>
                <a:srgbClr val="0085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F0B3D247-CB57-034D-B636-BEC876B8F081}"/>
              </a:ext>
            </a:extLst>
          </p:cNvPr>
          <p:cNvCxnSpPr/>
          <p:nvPr/>
        </p:nvCxnSpPr>
        <p:spPr>
          <a:xfrm>
            <a:off x="567489" y="856648"/>
            <a:ext cx="8258476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16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9680" y="964642"/>
            <a:ext cx="11417519" cy="435262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Ne/možnost průběhu praxí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Videa, fotky, popisy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Pro žáky s OMJ srozumitelné zadání s příkladem (jak má vypadat odevzdávaný úkol)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3474" y="352635"/>
            <a:ext cx="11423725" cy="612007"/>
          </a:xfrm>
        </p:spPr>
        <p:txBody>
          <a:bodyPr/>
          <a:lstStyle/>
          <a:p>
            <a:r>
              <a:rPr lang="cs-CZ" dirty="0" smtClean="0"/>
              <a:t>Odborný výcvik a praxe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995" y="2390635"/>
            <a:ext cx="3118918" cy="433084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6" t="30630" r="62301" b="9916"/>
          <a:stretch/>
        </p:blipFill>
        <p:spPr>
          <a:xfrm>
            <a:off x="3796441" y="2567757"/>
            <a:ext cx="2015413" cy="268721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0" t="23655" r="24787" b="15046"/>
          <a:stretch/>
        </p:blipFill>
        <p:spPr>
          <a:xfrm>
            <a:off x="5991382" y="2888025"/>
            <a:ext cx="2895627" cy="218033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2" t="16786" r="54675" b="5981"/>
          <a:stretch/>
        </p:blipFill>
        <p:spPr>
          <a:xfrm>
            <a:off x="9246541" y="2261933"/>
            <a:ext cx="2820186" cy="374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9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9680" y="979714"/>
            <a:ext cx="11622793" cy="433754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Březen vs. říjen </a:t>
            </a:r>
            <a:r>
              <a:rPr lang="cs-CZ" dirty="0" smtClean="0">
                <a:sym typeface="Wingdings" panose="05000000000000000000" pitchFamily="2" charset="2"/>
              </a:rPr>
              <a:t> jasný a jednotný </a:t>
            </a:r>
            <a:r>
              <a:rPr lang="cs-CZ" b="1" dirty="0" smtClean="0">
                <a:sym typeface="Wingdings" panose="05000000000000000000" pitchFamily="2" charset="2"/>
              </a:rPr>
              <a:t>SYSTÉM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sym typeface="Wingdings" panose="05000000000000000000" pitchFamily="2" charset="2"/>
              </a:rPr>
              <a:t>Jasně daný </a:t>
            </a:r>
            <a:r>
              <a:rPr lang="cs-CZ" b="1" dirty="0" smtClean="0">
                <a:sym typeface="Wingdings" panose="05000000000000000000" pitchFamily="2" charset="2"/>
              </a:rPr>
              <a:t>rozvrh</a:t>
            </a:r>
            <a:r>
              <a:rPr lang="cs-CZ" dirty="0" smtClean="0">
                <a:sym typeface="Wingdings" panose="05000000000000000000" pitchFamily="2" charset="2"/>
              </a:rPr>
              <a:t> (synchronní online vs. práce na úkolech)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sym typeface="Wingdings" panose="05000000000000000000" pitchFamily="2" charset="2"/>
              </a:rPr>
              <a:t>Sdílená databáze studentů – učitelé doplňují, jak se zapojují, kontaktování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ym typeface="Wingdings" panose="05000000000000000000" pitchFamily="2" charset="2"/>
              </a:rPr>
              <a:t>OMJ – sledování porozumění úkolům a podpora</a:t>
            </a:r>
            <a:endParaRPr lang="cs-CZ" sz="20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>
                <a:sym typeface="Wingdings" panose="05000000000000000000" pitchFamily="2" charset="2"/>
              </a:rPr>
              <a:t>Počet úkolů </a:t>
            </a:r>
            <a:r>
              <a:rPr lang="cs-CZ" sz="2000" dirty="0" smtClean="0">
                <a:sym typeface="Wingdings" panose="05000000000000000000" pitchFamily="2" charset="2"/>
              </a:rPr>
              <a:t>– průběžná kontrola vedení/zpětná vazba od rodičů  sdílený přehled úkolů pro třídu na dané období </a:t>
            </a:r>
            <a:endParaRPr lang="cs-CZ" dirty="0" smtClean="0">
              <a:sym typeface="Wingdings" panose="05000000000000000000" pitchFamily="2" charset="2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3474" y="352635"/>
            <a:ext cx="11423725" cy="627079"/>
          </a:xfrm>
        </p:spPr>
        <p:txBody>
          <a:bodyPr/>
          <a:lstStyle/>
          <a:p>
            <a:r>
              <a:rPr lang="cs-CZ" dirty="0" smtClean="0"/>
              <a:t>Organizační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Oválný bublinový popisek 4"/>
          <p:cNvSpPr/>
          <p:nvPr/>
        </p:nvSpPr>
        <p:spPr>
          <a:xfrm>
            <a:off x="4038600" y="4552153"/>
            <a:ext cx="1863012" cy="1530220"/>
          </a:xfrm>
          <a:prstGeom prst="wedgeEllipseCallout">
            <a:avLst>
              <a:gd name="adj1" fmla="val 73747"/>
              <a:gd name="adj2" fmla="val -46646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accent5"/>
                </a:solidFill>
              </a:rPr>
              <a:t>Já jsem dělala týden asi 15 různých úkolů…</a:t>
            </a:r>
            <a:endParaRPr lang="cs-CZ" sz="1400" b="1" dirty="0">
              <a:solidFill>
                <a:schemeClr val="accent5"/>
              </a:solidFill>
            </a:endParaRPr>
          </a:p>
        </p:txBody>
      </p:sp>
      <p:sp>
        <p:nvSpPr>
          <p:cNvPr id="6" name="Oválný bublinový popisek 5"/>
          <p:cNvSpPr/>
          <p:nvPr/>
        </p:nvSpPr>
        <p:spPr>
          <a:xfrm>
            <a:off x="7484725" y="4669294"/>
            <a:ext cx="2407298" cy="1530220"/>
          </a:xfrm>
          <a:prstGeom prst="wedgeEllipseCallout">
            <a:avLst>
              <a:gd name="adj1" fmla="val -31793"/>
              <a:gd name="adj2" fmla="val -67987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chemeClr val="accent3"/>
                </a:solidFill>
              </a:rPr>
              <a:t>Celý víkend jsem s mámou řešil úkoly z matiky. Na nic jiného nebyl čas…</a:t>
            </a:r>
            <a:endParaRPr lang="cs-CZ" sz="1200" b="1" dirty="0">
              <a:solidFill>
                <a:schemeClr val="accent3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3571" y="2402039"/>
            <a:ext cx="4814596" cy="149289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7922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9680" y="1110343"/>
            <a:ext cx="10960319" cy="420692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Desatero pro výuku žáků s OMJ na dálku (NPI+META)</a:t>
            </a:r>
          </a:p>
          <a:p>
            <a:r>
              <a:rPr lang="cs-CZ" dirty="0"/>
              <a:t> </a:t>
            </a:r>
            <a:r>
              <a:rPr lang="cs-CZ" dirty="0" smtClean="0"/>
              <a:t>    </a:t>
            </a:r>
            <a:r>
              <a:rPr lang="cs-CZ" sz="1600" dirty="0" smtClean="0">
                <a:hlinkClick r:id="rId2"/>
              </a:rPr>
              <a:t>https</a:t>
            </a:r>
            <a:r>
              <a:rPr lang="cs-CZ" sz="1600" dirty="0">
                <a:hlinkClick r:id="rId2"/>
              </a:rPr>
              <a:t>://</a:t>
            </a:r>
            <a:r>
              <a:rPr lang="cs-CZ" sz="1600" dirty="0" smtClean="0">
                <a:hlinkClick r:id="rId2"/>
              </a:rPr>
              <a:t>www.inkluzivniskola.cz/desatero-pro-vyuku-zaku-s-omj-na-dalku</a:t>
            </a:r>
            <a:endParaRPr lang="cs-CZ" sz="1600" dirty="0" smtClean="0"/>
          </a:p>
          <a:p>
            <a:endParaRPr lang="cs-CZ" sz="1600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Výuka na dálku META – </a:t>
            </a:r>
            <a:r>
              <a:rPr lang="cs-CZ" dirty="0"/>
              <a:t>Inkluzivní škola </a:t>
            </a:r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    </a:t>
            </a:r>
            <a:r>
              <a:rPr lang="cs-CZ" sz="1600" dirty="0" smtClean="0">
                <a:hlinkClick r:id="rId3"/>
              </a:rPr>
              <a:t>https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www.inkluzivniskola.cz/vyuka-na-dalku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680" y="474100"/>
            <a:ext cx="6312276" cy="37498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Další tipy: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https://www.inkluzivniskola.cz/sites/default/files/intotext/bez_nazvu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801" y="341845"/>
            <a:ext cx="4251722" cy="5041918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44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3475" y="352636"/>
            <a:ext cx="10957560" cy="2209694"/>
          </a:xfrm>
        </p:spPr>
        <p:txBody>
          <a:bodyPr>
            <a:normAutofit fontScale="90000"/>
          </a:bodyPr>
          <a:lstStyle/>
          <a:p>
            <a:pPr algn="ctr"/>
            <a:r>
              <a:rPr lang="cs-CZ" u="none" dirty="0" smtClean="0"/>
              <a:t>Děkujeme všem pedagogům za jejich nasazení! </a:t>
            </a:r>
            <a:br>
              <a:rPr lang="cs-CZ" u="none" dirty="0" smtClean="0"/>
            </a:br>
            <a:r>
              <a:rPr lang="cs-CZ" u="none" dirty="0" smtClean="0"/>
              <a:t/>
            </a:r>
            <a:br>
              <a:rPr lang="cs-CZ" u="none" dirty="0" smtClean="0"/>
            </a:br>
            <a:r>
              <a:rPr lang="cs-CZ" u="none" dirty="0"/>
              <a:t/>
            </a:r>
            <a:br>
              <a:rPr lang="cs-CZ" u="none" dirty="0"/>
            </a:br>
            <a:r>
              <a:rPr lang="cs-CZ" u="none" dirty="0" smtClean="0"/>
              <a:t>Speciální poděkování </a:t>
            </a:r>
            <a:r>
              <a:rPr lang="cs-CZ" u="none" dirty="0" smtClean="0"/>
              <a:t>pedagožkám a psycholožkám, </a:t>
            </a:r>
            <a:r>
              <a:rPr lang="cs-CZ" u="none" dirty="0" smtClean="0"/>
              <a:t>jež nám dovolily nahlédnout pod pokličku jejich praxe: </a:t>
            </a:r>
            <a:endParaRPr lang="cs-CZ" u="none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BCE9FA58-18E7-E34E-8C3A-6863CACA47C8}"/>
              </a:ext>
            </a:extLst>
          </p:cNvPr>
          <p:cNvSpPr txBox="1">
            <a:spLocks/>
          </p:cNvSpPr>
          <p:nvPr/>
        </p:nvSpPr>
        <p:spPr>
          <a:xfrm>
            <a:off x="803443" y="3074796"/>
            <a:ext cx="9492350" cy="27030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cs typeface="Arial" panose="020B0604020202020204" pitchFamily="34" charset="0"/>
              </a:rPr>
              <a:t>Zdena Uhlířová (Obchodní akademie Dušní)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cs typeface="Arial" panose="020B0604020202020204" pitchFamily="34" charset="0"/>
              </a:rPr>
              <a:t>Lucie </a:t>
            </a:r>
            <a:r>
              <a:rPr lang="cs-CZ" dirty="0">
                <a:cs typeface="Arial" panose="020B0604020202020204" pitchFamily="34" charset="0"/>
              </a:rPr>
              <a:t>Čechová (Střední odborné učiliště </a:t>
            </a:r>
            <a:r>
              <a:rPr lang="cs-CZ" dirty="0" smtClean="0">
                <a:cs typeface="Arial" panose="020B0604020202020204" pitchFamily="34" charset="0"/>
              </a:rPr>
              <a:t>gastronomie, U Krbu)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cs typeface="Arial" panose="020B0604020202020204" pitchFamily="34" charset="0"/>
              </a:rPr>
              <a:t>Veronika </a:t>
            </a:r>
            <a:r>
              <a:rPr lang="cs-CZ" dirty="0">
                <a:cs typeface="Arial" panose="020B0604020202020204" pitchFamily="34" charset="0"/>
              </a:rPr>
              <a:t>Podhajská (SŠ BEAN)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cs typeface="Arial" panose="020B0604020202020204" pitchFamily="34" charset="0"/>
              </a:rPr>
              <a:t>Nikol </a:t>
            </a:r>
            <a:r>
              <a:rPr lang="cs-CZ" dirty="0" err="1" smtClean="0">
                <a:cs typeface="Arial" panose="020B0604020202020204" pitchFamily="34" charset="0"/>
              </a:rPr>
              <a:t>Vosmíková</a:t>
            </a:r>
            <a:r>
              <a:rPr lang="cs-CZ" dirty="0" smtClean="0">
                <a:cs typeface="Arial" panose="020B0604020202020204" pitchFamily="34" charset="0"/>
              </a:rPr>
              <a:t> (Trojské gymnázium)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cs typeface="Arial" panose="020B0604020202020204" pitchFamily="34" charset="0"/>
              </a:rPr>
              <a:t>Ivana Machová (Hotelová škola, Vršovická)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974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579" y="1464425"/>
            <a:ext cx="11276842" cy="4062167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Vlastní zkušenosti z online výuky </a:t>
            </a:r>
          </a:p>
          <a:p>
            <a:r>
              <a:rPr lang="cs-CZ" sz="2400" dirty="0"/>
              <a:t> 	</a:t>
            </a:r>
            <a:r>
              <a:rPr lang="cs-CZ" sz="2400" b="1" dirty="0" smtClean="0"/>
              <a:t>Přípravný kurz žáků s OMJ k maturitě z ČJL </a:t>
            </a:r>
            <a:r>
              <a:rPr lang="cs-CZ" sz="2400" dirty="0" smtClean="0"/>
              <a:t>(jaro 2020)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Dobrá praxe SŠ: </a:t>
            </a:r>
          </a:p>
          <a:p>
            <a:pPr marL="1028700" lvl="1" indent="-342900">
              <a:buFont typeface="Wingdings" panose="05000000000000000000" pitchFamily="2" charset="2"/>
              <a:buChar char="Ø"/>
            </a:pPr>
            <a:r>
              <a:rPr lang="cs-CZ" sz="2000" dirty="0" smtClean="0"/>
              <a:t>Obchodní </a:t>
            </a:r>
            <a:r>
              <a:rPr lang="cs-CZ" sz="2000" dirty="0"/>
              <a:t>akademie </a:t>
            </a:r>
            <a:r>
              <a:rPr lang="cs-CZ" sz="2000" dirty="0" smtClean="0"/>
              <a:t>Dušní</a:t>
            </a:r>
            <a:endParaRPr lang="cs-CZ" sz="2000" dirty="0"/>
          </a:p>
          <a:p>
            <a:pPr marL="1028700" lvl="1" indent="-342900">
              <a:buFont typeface="Wingdings" panose="05000000000000000000" pitchFamily="2" charset="2"/>
              <a:buChar char="Ø"/>
            </a:pPr>
            <a:r>
              <a:rPr lang="cs-CZ" sz="2000" dirty="0" smtClean="0"/>
              <a:t>Střední </a:t>
            </a:r>
            <a:r>
              <a:rPr lang="cs-CZ" sz="2000" dirty="0"/>
              <a:t>odborné učiliště gastronomie, U </a:t>
            </a:r>
            <a:r>
              <a:rPr lang="cs-CZ" sz="2000" dirty="0" smtClean="0"/>
              <a:t>Krbu</a:t>
            </a:r>
            <a:endParaRPr lang="cs-CZ" sz="2000" dirty="0"/>
          </a:p>
          <a:p>
            <a:pPr marL="1028700" lvl="1" indent="-342900">
              <a:buFont typeface="Wingdings" panose="05000000000000000000" pitchFamily="2" charset="2"/>
              <a:buChar char="Ø"/>
            </a:pPr>
            <a:r>
              <a:rPr lang="cs-CZ" sz="2000" dirty="0" smtClean="0"/>
              <a:t>SŠ BEAN</a:t>
            </a:r>
            <a:endParaRPr lang="cs-CZ" sz="2000" dirty="0"/>
          </a:p>
          <a:p>
            <a:pPr marL="1028700" lvl="1" indent="-342900">
              <a:buFont typeface="Wingdings" panose="05000000000000000000" pitchFamily="2" charset="2"/>
              <a:buChar char="Ø"/>
            </a:pPr>
            <a:r>
              <a:rPr lang="cs-CZ" sz="2000" dirty="0" smtClean="0"/>
              <a:t>Trojské gymnázium</a:t>
            </a:r>
            <a:endParaRPr lang="cs-CZ" sz="2000" dirty="0"/>
          </a:p>
          <a:p>
            <a:pPr marL="1028700" lvl="1" indent="-342900">
              <a:buFont typeface="Wingdings" panose="05000000000000000000" pitchFamily="2" charset="2"/>
              <a:buChar char="Ø"/>
            </a:pPr>
            <a:r>
              <a:rPr lang="cs-CZ" sz="2000" dirty="0" smtClean="0"/>
              <a:t>Hotelová </a:t>
            </a:r>
            <a:r>
              <a:rPr lang="cs-CZ" sz="2000" dirty="0"/>
              <a:t>škola, </a:t>
            </a:r>
            <a:r>
              <a:rPr lang="cs-CZ" sz="2000" dirty="0" smtClean="0"/>
              <a:t>Vršovická</a:t>
            </a:r>
          </a:p>
          <a:p>
            <a:pPr marL="1028700" lvl="1" indent="-342900"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Rozdíl březen vs. říjen </a:t>
            </a:r>
            <a:r>
              <a:rPr lang="cs-CZ" sz="2400" dirty="0" smtClean="0"/>
              <a:t>2020</a:t>
            </a:r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Odkud čerpám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390" y="352635"/>
            <a:ext cx="3008454" cy="418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1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194768" y="109063"/>
            <a:ext cx="3802464" cy="1015663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IZOLACE</a:t>
            </a:r>
            <a:endParaRPr lang="cs-CZ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2213411"/>
            <a:ext cx="120901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Ztráta každodenního kontaktu s běžnou češtinou</a:t>
            </a:r>
            <a:endParaRPr lang="cs-CZ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62896" y="4825080"/>
            <a:ext cx="115643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Zhoršení vyjadřovacích schopností a sebevědomí v jazyce</a:t>
            </a:r>
            <a:endParaRPr lang="cs-CZ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323025" y="3610868"/>
            <a:ext cx="54441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Doma </a:t>
            </a:r>
            <a:r>
              <a:rPr lang="cs-CZ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nikdo česky nemluví</a:t>
            </a:r>
          </a:p>
        </p:txBody>
      </p:sp>
      <p:sp>
        <p:nvSpPr>
          <p:cNvPr id="9" name="Obdélník 8"/>
          <p:cNvSpPr/>
          <p:nvPr/>
        </p:nvSpPr>
        <p:spPr>
          <a:xfrm>
            <a:off x="2333972" y="3055413"/>
            <a:ext cx="74222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Málo českých kamarádů (nebo žádní)</a:t>
            </a:r>
            <a:endParaRPr lang="cs-CZ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834109" y="4217974"/>
            <a:ext cx="64219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Omezení na psanou komunikaci</a:t>
            </a:r>
            <a:endParaRPr lang="cs-CZ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718729" y="1147057"/>
            <a:ext cx="35821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PŘEHLCENÍ ÚKOLY</a:t>
            </a:r>
            <a:endParaRPr lang="cs-CZ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418171" y="318377"/>
            <a:ext cx="24577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OSAMĚLOST</a:t>
            </a:r>
            <a:endParaRPr lang="cs-CZ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8246855" y="294716"/>
            <a:ext cx="29921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OTRAVA - NUDA</a:t>
            </a:r>
            <a:endParaRPr lang="cs-CZ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588357" y="1132396"/>
            <a:ext cx="14089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ÚNAVA</a:t>
            </a:r>
            <a:endParaRPr lang="cs-CZ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573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9680" y="1065125"/>
            <a:ext cx="11266795" cy="4541855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Úkoly a projekty pro dvojice </a:t>
            </a:r>
            <a:r>
              <a:rPr lang="cs-CZ" dirty="0" smtClean="0"/>
              <a:t>(spolupráce po síti) – např. kulturní aktuality, charakteristiky postav, videa, interview…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b="1" dirty="0" smtClean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Třídnické hodiny online </a:t>
            </a:r>
            <a:r>
              <a:rPr lang="cs-CZ" dirty="0" smtClean="0"/>
              <a:t>– utužování kolektivu, kontakt, zábava</a:t>
            </a:r>
          </a:p>
          <a:p>
            <a:pPr>
              <a:lnSpc>
                <a:spcPct val="110000"/>
              </a:lnSpc>
            </a:pPr>
            <a:endParaRPr lang="cs-CZ" dirty="0" smtClean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Online konzultace s vyučujícím</a:t>
            </a:r>
            <a:r>
              <a:rPr lang="cs-CZ" dirty="0" smtClean="0"/>
              <a:t> (po online hodině, konzultační hodiny…) či </a:t>
            </a:r>
            <a:r>
              <a:rPr lang="cs-CZ" b="1" dirty="0" smtClean="0"/>
              <a:t>dvojjazyčným asistentem 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b="1" dirty="0" smtClean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Podpora na dosah – </a:t>
            </a:r>
            <a:r>
              <a:rPr lang="cs-CZ" dirty="0" smtClean="0"/>
              <a:t>školní psycholog, výchovný poradce, </a:t>
            </a:r>
          </a:p>
          <a:p>
            <a:pPr>
              <a:lnSpc>
                <a:spcPct val="110000"/>
              </a:lnSpc>
            </a:pPr>
            <a:r>
              <a:rPr lang="cs-CZ" dirty="0"/>
              <a:t>	</a:t>
            </a:r>
            <a:r>
              <a:rPr lang="cs-CZ" dirty="0" smtClean="0"/>
              <a:t>			třídní učitel, další instituce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Přítel na telefonu – vrstevník – </a:t>
            </a:r>
            <a:r>
              <a:rPr lang="cs-CZ" b="1" dirty="0" err="1" smtClean="0"/>
              <a:t>Buddy</a:t>
            </a:r>
            <a:r>
              <a:rPr lang="cs-CZ" dirty="0" smtClean="0"/>
              <a:t>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3474" y="352636"/>
            <a:ext cx="11423725" cy="601958"/>
          </a:xfrm>
        </p:spPr>
        <p:txBody>
          <a:bodyPr/>
          <a:lstStyle/>
          <a:p>
            <a:r>
              <a:rPr lang="cs-CZ" dirty="0" smtClean="0"/>
              <a:t>PODPORA (nejen v češtině)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2773" y="3597309"/>
            <a:ext cx="4374426" cy="2291025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17360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74950" y="1065126"/>
            <a:ext cx="6949815" cy="4252138"/>
          </a:xfrm>
        </p:spPr>
        <p:txBody>
          <a:bodyPr>
            <a:noAutofit/>
          </a:bodyPr>
          <a:lstStyle/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sz="1800" dirty="0" smtClean="0"/>
              <a:t>Parťák z řad studentů školy pro nově příchozí žáky s OMJ na školu – pomoc ve škole i mimo ni, neformální kamarádský vztah (někdo, na koho se mohou spolehnout)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sz="1800" dirty="0" smtClean="0"/>
              <a:t>V online výuce – podpora vrstevnické komunikace v češtině (ne nutně jen pro výuku)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sz="1800" b="1" dirty="0" smtClean="0"/>
              <a:t>Tipy pro české spolužáky </a:t>
            </a:r>
            <a:r>
              <a:rPr lang="cs-CZ" sz="1800" dirty="0" smtClean="0">
                <a:sym typeface="Wingdings" panose="05000000000000000000" pitchFamily="2" charset="2"/>
              </a:rPr>
              <a:t> </a:t>
            </a:r>
            <a:endParaRPr lang="cs-CZ" sz="1800" dirty="0" smtClean="0"/>
          </a:p>
          <a:p>
            <a:pPr>
              <a:lnSpc>
                <a:spcPct val="170000"/>
              </a:lnSpc>
            </a:pPr>
            <a:endParaRPr lang="cs-CZ" sz="1800" dirty="0" smtClean="0"/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Více k </a:t>
            </a:r>
            <a:r>
              <a:rPr lang="cs-CZ" sz="1600" dirty="0" err="1" smtClean="0"/>
              <a:t>Buddy</a:t>
            </a:r>
            <a:r>
              <a:rPr lang="cs-CZ" sz="1600" dirty="0" smtClean="0"/>
              <a:t> programu</a:t>
            </a:r>
            <a:r>
              <a:rPr lang="cs-CZ" sz="1600" dirty="0"/>
              <a:t>: </a:t>
            </a:r>
            <a:r>
              <a:rPr lang="cs-CZ" sz="1600" dirty="0">
                <a:hlinkClick r:id="rId2"/>
              </a:rPr>
              <a:t>https://</a:t>
            </a:r>
            <a:r>
              <a:rPr lang="cs-CZ" sz="1600" dirty="0" smtClean="0">
                <a:hlinkClick r:id="rId2"/>
              </a:rPr>
              <a:t>www.inkluzivniskola.cz/buddy-program</a:t>
            </a:r>
            <a:r>
              <a:rPr lang="cs-CZ" sz="1600" dirty="0" smtClean="0"/>
              <a:t> </a:t>
            </a: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3474" y="352636"/>
            <a:ext cx="11423725" cy="712490"/>
          </a:xfrm>
        </p:spPr>
        <p:txBody>
          <a:bodyPr/>
          <a:lstStyle/>
          <a:p>
            <a:r>
              <a:rPr lang="cs-CZ" dirty="0" err="1" smtClean="0"/>
              <a:t>Buddy</a:t>
            </a:r>
            <a:r>
              <a:rPr lang="cs-CZ" dirty="0" smtClean="0"/>
              <a:t> – parťák do nepohody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2581" y="326941"/>
            <a:ext cx="4753142" cy="5043845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47832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9681" y="1306286"/>
            <a:ext cx="6584262" cy="1268963"/>
          </a:xfrm>
        </p:spPr>
        <p:txBody>
          <a:bodyPr/>
          <a:lstStyle/>
          <a:p>
            <a:r>
              <a:rPr lang="cs-CZ" dirty="0" smtClean="0"/>
              <a:t>Studenti OA Dušní – slovníčky</a:t>
            </a:r>
          </a:p>
          <a:p>
            <a:r>
              <a:rPr lang="cs-CZ" dirty="0">
                <a:hlinkClick r:id="rId2"/>
              </a:rPr>
              <a:t>https://www.oadusni.cz/vliv-koronaviru-na-komunikaci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3474" y="352635"/>
            <a:ext cx="11423725" cy="617749"/>
          </a:xfrm>
        </p:spPr>
        <p:txBody>
          <a:bodyPr/>
          <a:lstStyle/>
          <a:p>
            <a:r>
              <a:rPr lang="cs-CZ" dirty="0" smtClean="0"/>
              <a:t>Vliv </a:t>
            </a:r>
            <a:r>
              <a:rPr lang="cs-CZ" dirty="0" err="1" smtClean="0"/>
              <a:t>koronaviru</a:t>
            </a:r>
            <a:r>
              <a:rPr lang="cs-CZ" dirty="0" smtClean="0"/>
              <a:t> na komunikaci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9843" y="352635"/>
            <a:ext cx="4637315" cy="523270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026" name="Picture 2" descr="Ukázka práce žáka &quot;Slovíčka - koronavirus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7746" y="3225441"/>
            <a:ext cx="3816220" cy="2359897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8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9680" y="994790"/>
            <a:ext cx="11196456" cy="449161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Během online setkávání </a:t>
            </a:r>
            <a:r>
              <a:rPr lang="cs-CZ" b="1" dirty="0" smtClean="0"/>
              <a:t>co nejvíce zapojit aktivně </a:t>
            </a:r>
            <a:r>
              <a:rPr lang="cs-CZ" dirty="0" smtClean="0"/>
              <a:t>(úkoly předem, společné řešení…)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Doporučení ČJL: české filmy, divadelní hry, </a:t>
            </a:r>
            <a:r>
              <a:rPr lang="cs-CZ" dirty="0" err="1" smtClean="0"/>
              <a:t>streamy</a:t>
            </a:r>
            <a:r>
              <a:rPr lang="cs-CZ" dirty="0" smtClean="0"/>
              <a:t>, pracovní listy (zadání pro OMJ)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Doučování ČJ: šablony apod. – také online, především konverzace a procvičování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3474" y="352635"/>
            <a:ext cx="11423725" cy="682345"/>
          </a:xfrm>
        </p:spPr>
        <p:txBody>
          <a:bodyPr/>
          <a:lstStyle/>
          <a:p>
            <a:r>
              <a:rPr lang="cs-CZ" dirty="0" smtClean="0"/>
              <a:t>Online výuka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910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91402" y="512466"/>
            <a:ext cx="11686233" cy="480479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Využívání elektronických zdrojů a nástrojů:</a:t>
            </a:r>
          </a:p>
          <a:p>
            <a:pPr marL="1028700" lvl="1" indent="-342900">
              <a:lnSpc>
                <a:spcPct val="150000"/>
              </a:lnSpc>
            </a:pPr>
            <a:r>
              <a:rPr lang="cs-CZ" sz="2000" b="1" dirty="0" smtClean="0"/>
              <a:t>Umimecesky.cz</a:t>
            </a:r>
            <a:r>
              <a:rPr lang="cs-CZ" sz="2000" dirty="0" smtClean="0"/>
              <a:t> </a:t>
            </a:r>
            <a:r>
              <a:rPr lang="cs-CZ" sz="2000" dirty="0"/>
              <a:t>(anglicky, německy, matiku…) – sledování pokroků</a:t>
            </a:r>
          </a:p>
          <a:p>
            <a:pPr marL="1028700" lvl="1" indent="-342900">
              <a:lnSpc>
                <a:spcPct val="150000"/>
              </a:lnSpc>
            </a:pPr>
            <a:r>
              <a:rPr lang="cs-CZ" sz="2000" b="1" dirty="0" err="1"/>
              <a:t>Gramar.In</a:t>
            </a:r>
            <a:r>
              <a:rPr lang="cs-CZ" sz="2000" b="1" dirty="0"/>
              <a:t> </a:t>
            </a:r>
            <a:r>
              <a:rPr lang="cs-CZ" sz="2000" dirty="0"/>
              <a:t>- čeština, zeměpis (geograf.in), finance (zlatka.in), matematika (matika.in), kritické myšlení (trainbra.in).</a:t>
            </a:r>
          </a:p>
          <a:p>
            <a:pPr marL="1028700" lvl="1" indent="-342900">
              <a:lnSpc>
                <a:spcPct val="150000"/>
              </a:lnSpc>
            </a:pPr>
            <a:r>
              <a:rPr lang="cs-CZ" sz="2000" b="1" dirty="0" err="1"/>
              <a:t>PixWords</a:t>
            </a:r>
            <a:endParaRPr lang="cs-CZ" sz="2000" b="1" dirty="0"/>
          </a:p>
          <a:p>
            <a:pPr marL="1028700" lvl="1" indent="-342900">
              <a:lnSpc>
                <a:spcPct val="150000"/>
              </a:lnSpc>
            </a:pPr>
            <a:r>
              <a:rPr lang="cs-CZ" sz="2000" b="1" dirty="0" err="1"/>
              <a:t>Kahoot</a:t>
            </a:r>
            <a:endParaRPr lang="cs-CZ" sz="2000" b="1" dirty="0"/>
          </a:p>
          <a:p>
            <a:pPr marL="1028700" lvl="1" indent="-342900">
              <a:lnSpc>
                <a:spcPct val="150000"/>
              </a:lnSpc>
            </a:pPr>
            <a:r>
              <a:rPr lang="cs-CZ" sz="2000" b="1" dirty="0"/>
              <a:t>Flippity.net</a:t>
            </a:r>
            <a:r>
              <a:rPr lang="cs-CZ" sz="2000" dirty="0"/>
              <a:t> </a:t>
            </a:r>
            <a:endParaRPr lang="cs-CZ" sz="2000" dirty="0" smtClean="0"/>
          </a:p>
          <a:p>
            <a:pPr lvl="1" indent="0">
              <a:lnSpc>
                <a:spcPct val="150000"/>
              </a:lnSpc>
              <a:buNone/>
            </a:pPr>
            <a:r>
              <a:rPr lang="cs-CZ" sz="2000" dirty="0" smtClean="0"/>
              <a:t>(</a:t>
            </a:r>
            <a:r>
              <a:rPr lang="cs-CZ" sz="2000" dirty="0" err="1"/>
              <a:t>videonávod</a:t>
            </a:r>
            <a:r>
              <a:rPr lang="cs-CZ" sz="2000" dirty="0"/>
              <a:t> v češtině: </a:t>
            </a:r>
            <a:r>
              <a:rPr lang="cs-CZ" sz="2000" dirty="0">
                <a:hlinkClick r:id="rId2"/>
              </a:rPr>
              <a:t>https://www.inkluzivniskola.cz/</a:t>
            </a:r>
            <a:r>
              <a:rPr lang="cs-CZ" sz="2000" dirty="0" err="1">
                <a:hlinkClick r:id="rId2"/>
              </a:rPr>
              <a:t>flippity</a:t>
            </a:r>
            <a:r>
              <a:rPr lang="cs-CZ" sz="2000" dirty="0"/>
              <a:t>) </a:t>
            </a:r>
          </a:p>
          <a:p>
            <a:pPr marL="1028700" lvl="1" indent="-342900">
              <a:lnSpc>
                <a:spcPct val="150000"/>
              </a:lnSpc>
            </a:pPr>
            <a:endParaRPr lang="cs-CZ" dirty="0"/>
          </a:p>
          <a:p>
            <a:pPr>
              <a:lnSpc>
                <a:spcPct val="150000"/>
              </a:lnSpc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2599" y="2733150"/>
            <a:ext cx="3867854" cy="2471896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1700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" y="401932"/>
            <a:ext cx="3783768" cy="3727941"/>
          </a:xfrm>
        </p:spPr>
        <p:txBody>
          <a:bodyPr>
            <a:normAutofit/>
          </a:bodyPr>
          <a:lstStyle/>
          <a:p>
            <a:r>
              <a:rPr lang="cs-CZ" sz="2000" b="1" dirty="0"/>
              <a:t>Sdílený dokument s osnovou </a:t>
            </a:r>
            <a:r>
              <a:rPr lang="cs-CZ" sz="2000" b="1" dirty="0" smtClean="0"/>
              <a:t>hodiny a odkazy </a:t>
            </a:r>
            <a:r>
              <a:rPr lang="cs-CZ" sz="2000" b="1" dirty="0"/>
              <a:t>na </a:t>
            </a:r>
            <a:r>
              <a:rPr lang="cs-CZ" sz="2000" b="1" dirty="0" smtClean="0"/>
              <a:t>cvičení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700" dirty="0" smtClean="0"/>
              <a:t>usnadnění orientace v hodině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700" dirty="0"/>
              <a:t>j</a:t>
            </a:r>
            <a:r>
              <a:rPr lang="cs-CZ" sz="1700" dirty="0" smtClean="0"/>
              <a:t>asná struktura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700" dirty="0" smtClean="0"/>
              <a:t>vše se neodehrává jen na mluvené úrovni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700" dirty="0" smtClean="0"/>
              <a:t>aktivizace studentů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700" dirty="0"/>
              <a:t>s</a:t>
            </a:r>
            <a:r>
              <a:rPr lang="cs-CZ" sz="1700" dirty="0" smtClean="0"/>
              <a:t>oučasná práce na tomtéž (vidím, co kdo píše)</a:t>
            </a:r>
            <a:endParaRPr lang="cs-CZ" sz="17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3769" y="463583"/>
            <a:ext cx="4054483" cy="480050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2336" y="463583"/>
            <a:ext cx="4259664" cy="481642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Obdélník 6"/>
          <p:cNvSpPr/>
          <p:nvPr/>
        </p:nvSpPr>
        <p:spPr>
          <a:xfrm>
            <a:off x="1" y="5280011"/>
            <a:ext cx="8732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www.inkluzivniskola.cz/didakticky-test-cjl-online-procvicovani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076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a">
  <a:themeElements>
    <a:clrScheme name="META-bordo">
      <a:dk1>
        <a:srgbClr val="BD1D4D"/>
      </a:dk1>
      <a:lt1>
        <a:srgbClr val="FFFFFF"/>
      </a:lt1>
      <a:dk2>
        <a:srgbClr val="BD1E4E"/>
      </a:dk2>
      <a:lt2>
        <a:srgbClr val="FFC7DD"/>
      </a:lt2>
      <a:accent1>
        <a:srgbClr val="193C7E"/>
      </a:accent1>
      <a:accent2>
        <a:srgbClr val="C8E5FE"/>
      </a:accent2>
      <a:accent3>
        <a:srgbClr val="009755"/>
      </a:accent3>
      <a:accent4>
        <a:srgbClr val="DCFFDC"/>
      </a:accent4>
      <a:accent5>
        <a:srgbClr val="5C1E89"/>
      </a:accent5>
      <a:accent6>
        <a:srgbClr val="D8D1FF"/>
      </a:accent6>
      <a:hlink>
        <a:srgbClr val="7F1434"/>
      </a:hlink>
      <a:folHlink>
        <a:srgbClr val="490B1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2000" b="1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F736B4675EEC344B61253627766E4A5" ma:contentTypeVersion="12" ma:contentTypeDescription="Vytvoří nový dokument" ma:contentTypeScope="" ma:versionID="f5d9214968762f0dd9de561164260a6f">
  <xsd:schema xmlns:xsd="http://www.w3.org/2001/XMLSchema" xmlns:xs="http://www.w3.org/2001/XMLSchema" xmlns:p="http://schemas.microsoft.com/office/2006/metadata/properties" xmlns:ns2="889b5d77-561b-4745-9149-1638f0c8024a" xmlns:ns3="c2a121c6-94b7-4d58-84be-104b400a7aae" targetNamespace="http://schemas.microsoft.com/office/2006/metadata/properties" ma:root="true" ma:fieldsID="185d4514566d7424da23cdd390bf2a04" ns2:_="" ns3:_="">
    <xsd:import namespace="889b5d77-561b-4745-9149-1638f0c8024a"/>
    <xsd:import namespace="c2a121c6-94b7-4d58-84be-104b400a7aa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b5d77-561b-4745-9149-1638f0c8024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a121c6-94b7-4d58-84be-104b400a7a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89b5d77-561b-4745-9149-1638f0c8024a">UHRUZACKTJEK-540971305-349538</_dlc_DocId>
    <_dlc_DocIdUrl xmlns="889b5d77-561b-4745-9149-1638f0c8024a">
      <Url>https://metaops.sharepoint.com/sites/disk/_layouts/15/DocIdRedir.aspx?ID=UHRUZACKTJEK-540971305-349538</Url>
      <Description>UHRUZACKTJEK-540971305-349538</Description>
    </_dlc_DocIdUrl>
  </documentManagement>
</p:properties>
</file>

<file path=customXml/itemProps1.xml><?xml version="1.0" encoding="utf-8"?>
<ds:datastoreItem xmlns:ds="http://schemas.openxmlformats.org/officeDocument/2006/customXml" ds:itemID="{93A24612-32BB-4A33-B750-2D4885FE92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6B8159-ACF0-424D-A4E6-D3E25C5F109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3646566-2F28-4775-91BC-3E03D9DE4B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b5d77-561b-4745-9149-1638f0c8024a"/>
    <ds:schemaRef ds:uri="c2a121c6-94b7-4d58-84be-104b400a7a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AC17B13-A127-48B4-95B5-C1CC7EABD3FF}">
  <ds:schemaRefs>
    <ds:schemaRef ds:uri="889b5d77-561b-4745-9149-1638f0c8024a"/>
    <ds:schemaRef ds:uri="http://purl.org/dc/terms/"/>
    <ds:schemaRef ds:uri="c2a121c6-94b7-4d58-84be-104b400a7aa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1163</TotalTime>
  <Words>600</Words>
  <Application>Microsoft Office PowerPoint</Application>
  <PresentationFormat>Širokoúhlá obrazovka</PresentationFormat>
  <Paragraphs>97</Paragraphs>
  <Slides>13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Meta</vt:lpstr>
      <vt:lpstr>Podpora žáků s OMJ v SŠ v podmínkách distančního vzdělávání</vt:lpstr>
      <vt:lpstr>Odkud čerpám</vt:lpstr>
      <vt:lpstr>Prezentace aplikace PowerPoint</vt:lpstr>
      <vt:lpstr>PODPORA (nejen v češtině)</vt:lpstr>
      <vt:lpstr>Buddy – parťák do nepohody</vt:lpstr>
      <vt:lpstr>Vliv koronaviru na komunikaci</vt:lpstr>
      <vt:lpstr>Online výuka</vt:lpstr>
      <vt:lpstr>Prezentace aplikace PowerPoint</vt:lpstr>
      <vt:lpstr>Prezentace aplikace PowerPoint</vt:lpstr>
      <vt:lpstr>Odborný výcvik a praxe</vt:lpstr>
      <vt:lpstr>Organizační</vt:lpstr>
      <vt:lpstr>Další tipy:</vt:lpstr>
      <vt:lpstr>Děkujeme všem pedagogům za jejich nasazení!    Speciální poděkování pedagožkám a psycholožkám, jež nám dovolily nahlédnout pod pokličku jejich praxe: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Uživatel Microsoft Office</dc:creator>
  <cp:lastModifiedBy>Hana Víznerová</cp:lastModifiedBy>
  <cp:revision>70</cp:revision>
  <dcterms:created xsi:type="dcterms:W3CDTF">2019-05-10T11:45:24Z</dcterms:created>
  <dcterms:modified xsi:type="dcterms:W3CDTF">2020-10-12T11:12:32Z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0x0101009F736B4675EEC344B61253627766E4A5</vt:lpwstr>
  </property>
  <property fmtid="{D5CDD505-2E9C-101B-9397-08002B2CF9AE}" pid="3" name="_dlc_DocIdItemGuid">
    <vt:lpwstr>34f311a4-3919-45f4-90cd-c4c9d391435f</vt:lpwstr>
  </property>
</Properties>
</file>