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1" r:id="rId3"/>
    <p:sldId id="269" r:id="rId4"/>
    <p:sldId id="267" r:id="rId5"/>
    <p:sldId id="284" r:id="rId6"/>
    <p:sldId id="274" r:id="rId7"/>
    <p:sldId id="276" r:id="rId8"/>
    <p:sldId id="258" r:id="rId9"/>
    <p:sldId id="277" r:id="rId10"/>
    <p:sldId id="278" r:id="rId11"/>
    <p:sldId id="279" r:id="rId12"/>
    <p:sldId id="282" r:id="rId13"/>
    <p:sldId id="281" r:id="rId14"/>
    <p:sldId id="275" r:id="rId15"/>
    <p:sldId id="286" r:id="rId16"/>
    <p:sldId id="288" r:id="rId17"/>
    <p:sldId id="287" r:id="rId18"/>
    <p:sldId id="280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5066E-4318-4DF3-983F-23CC7870120E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AB2CD-46EA-430D-B135-261ACECD7A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527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C37-BB58-426A-9E56-5DDC30E60B49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BBD1E7A-D779-4B77-AB9B-BF5610F8B9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C37-BB58-426A-9E56-5DDC30E60B49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1E7A-D779-4B77-AB9B-BF5610F8B9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C37-BB58-426A-9E56-5DDC30E60B49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1E7A-D779-4B77-AB9B-BF5610F8B9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C37-BB58-426A-9E56-5DDC30E60B49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1E7A-D779-4B77-AB9B-BF5610F8B9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C37-BB58-426A-9E56-5DDC30E60B49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1E7A-D779-4B77-AB9B-BF5610F8B9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C37-BB58-426A-9E56-5DDC30E60B49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1E7A-D779-4B77-AB9B-BF5610F8B9D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C37-BB58-426A-9E56-5DDC30E60B49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1E7A-D779-4B77-AB9B-BF5610F8B9DD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C37-BB58-426A-9E56-5DDC30E60B49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1E7A-D779-4B77-AB9B-BF5610F8B9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C37-BB58-426A-9E56-5DDC30E60B49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1E7A-D779-4B77-AB9B-BF5610F8B9D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C37-BB58-426A-9E56-5DDC30E60B49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1E7A-D779-4B77-AB9B-BF5610F8B9DD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3CC37-BB58-426A-9E56-5DDC30E60B49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1E7A-D779-4B77-AB9B-BF5610F8B9DD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9A3CC37-BB58-426A-9E56-5DDC30E60B49}" type="datetimeFigureOut">
              <a:rPr lang="cs-CZ" smtClean="0"/>
              <a:t>06.10.2019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BBD1E7A-D779-4B77-AB9B-BF5610F8B9DD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mexpat.nl/education/primary-secondary-education/dutch-school-types-netherlands" TargetMode="External"/><Relationship Id="rId2" Type="http://schemas.openxmlformats.org/officeDocument/2006/relationships/hyperlink" Target="https://www.expatica.com/nl/education/children-education/explaining-the-cito-exams-1008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2753/EUE1056-493438020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224881"/>
            <a:ext cx="7772400" cy="1470025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C000"/>
                </a:solidFill>
              </a:rPr>
              <a:t>NIDV -  studijní cesta GRV Amsterdam 9.-15.6.19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368152"/>
          </a:xfrm>
        </p:spPr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Mgr.  Josef </a:t>
            </a:r>
            <a:r>
              <a:rPr lang="cs-CZ" dirty="0" smtClean="0">
                <a:solidFill>
                  <a:schemeClr val="tx1"/>
                </a:solidFill>
              </a:rPr>
              <a:t>Halama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speciální pedagog ZŠ Skálova Turnov a DD Dolní Počernice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</a:rPr>
              <a:t>Filosofie školy – </a:t>
            </a:r>
            <a:r>
              <a:rPr lang="cs-CZ" b="1" dirty="0" err="1" smtClean="0">
                <a:solidFill>
                  <a:srgbClr val="FFC000"/>
                </a:solidFill>
              </a:rPr>
              <a:t>Bindelmeer</a:t>
            </a:r>
            <a:r>
              <a:rPr lang="cs-CZ" b="1" dirty="0" smtClean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college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josef\Desktop\school leadership in urban education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600200"/>
            <a:ext cx="5282953" cy="503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1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</a:rPr>
              <a:t>Cíle udržitelného rozvoje – </a:t>
            </a:r>
            <a:r>
              <a:rPr lang="cs-CZ" b="1" dirty="0" err="1" smtClean="0">
                <a:solidFill>
                  <a:srgbClr val="FFC000"/>
                </a:solidFill>
              </a:rPr>
              <a:t>Comenius</a:t>
            </a:r>
            <a:r>
              <a:rPr lang="cs-CZ" b="1" dirty="0" smtClean="0">
                <a:solidFill>
                  <a:srgbClr val="FFC000"/>
                </a:solidFill>
              </a:rPr>
              <a:t> lyceum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7170" name="Picture 2" descr="C:\Users\josef\Desktop\udržitelný rozvoj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5" y="1700808"/>
            <a:ext cx="7273316" cy="44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68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</a:rPr>
              <a:t>Jak školy nejčastěji postupují?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Snaha o pochopení namísto trestání – možnost opustit vyučování, nahradit účast jinak…</a:t>
            </a:r>
          </a:p>
          <a:p>
            <a:r>
              <a:rPr lang="cs-CZ" dirty="0" smtClean="0"/>
              <a:t>Co lidi spojuje??? – jídlo – žáci předvádí své, učitelé nizozemské – vaří pro sebe navzájem – vznikají slovníčky holandských pojmů</a:t>
            </a:r>
          </a:p>
          <a:p>
            <a:r>
              <a:rPr lang="cs-CZ" dirty="0" smtClean="0"/>
              <a:t>Co ještě??? – hudba – žáci společně mohou poslouchat, hrát, tancovat…</a:t>
            </a:r>
          </a:p>
          <a:p>
            <a:r>
              <a:rPr lang="cs-CZ" dirty="0" smtClean="0"/>
              <a:t>Hrdost na vlastní původ a kulturu</a:t>
            </a:r>
          </a:p>
          <a:p>
            <a:r>
              <a:rPr lang="cs-CZ" dirty="0" smtClean="0"/>
              <a:t>Respekt vůči jiným kulturám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03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</a:rPr>
              <a:t>Jaké nástroje školy využívají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Mentor</a:t>
            </a:r>
            <a:r>
              <a:rPr lang="cs-CZ" dirty="0" smtClean="0"/>
              <a:t> – má ho každý žák (nezřídka i 2), s mentorem začíná i končí školní den, 5x ročně se setkává s rodiči, je rodičům k dispozici na telefonu a může je navštívit i doma</a:t>
            </a:r>
          </a:p>
          <a:p>
            <a:r>
              <a:rPr lang="cs-CZ" b="1" dirty="0" smtClean="0"/>
              <a:t>RON </a:t>
            </a:r>
            <a:r>
              <a:rPr lang="cs-CZ" dirty="0" smtClean="0"/>
              <a:t>(respekt + orientovaný na řešení + </a:t>
            </a:r>
            <a:r>
              <a:rPr lang="cs-CZ" dirty="0" err="1" smtClean="0"/>
              <a:t>nieuwsgierigheid</a:t>
            </a:r>
            <a:r>
              <a:rPr lang="cs-CZ" dirty="0" smtClean="0"/>
              <a:t> – </a:t>
            </a:r>
            <a:r>
              <a:rPr lang="cs-CZ" dirty="0" err="1" smtClean="0"/>
              <a:t>curiosity</a:t>
            </a:r>
            <a:r>
              <a:rPr lang="cs-CZ" dirty="0" smtClean="0"/>
              <a:t> – zvědavost) – fiktivní spolužák, kamarád každého (jezdí na akce, je ve třídách apod. – nástroj pro korekce chování – Buď jako Ron!</a:t>
            </a:r>
          </a:p>
          <a:p>
            <a:r>
              <a:rPr lang="cs-CZ" b="1" dirty="0" smtClean="0"/>
              <a:t>JIM (YIM)</a:t>
            </a:r>
            <a:r>
              <a:rPr lang="cs-CZ" dirty="0" smtClean="0"/>
              <a:t> – osoba, která doprovází mladého člověka, který má problémy – neformální mentor, </a:t>
            </a:r>
            <a:r>
              <a:rPr lang="cs-CZ" dirty="0" smtClean="0"/>
              <a:t>kterého </a:t>
            </a:r>
            <a:r>
              <a:rPr lang="cs-CZ" dirty="0" smtClean="0"/>
              <a:t>si </a:t>
            </a:r>
            <a:r>
              <a:rPr lang="cs-CZ" dirty="0" smtClean="0"/>
              <a:t>člověk </a:t>
            </a:r>
            <a:r>
              <a:rPr lang="cs-CZ" dirty="0" smtClean="0"/>
              <a:t>vybere sám, protože mu důvěřuje</a:t>
            </a:r>
          </a:p>
          <a:p>
            <a:r>
              <a:rPr lang="cs-CZ" b="1" dirty="0" smtClean="0"/>
              <a:t>Sociální pracovník </a:t>
            </a:r>
            <a:r>
              <a:rPr lang="cs-CZ" b="1" dirty="0" smtClean="0"/>
              <a:t>školy, Školní psycholog, </a:t>
            </a:r>
            <a:r>
              <a:rPr lang="cs-CZ" b="1" dirty="0" err="1" smtClean="0"/>
              <a:t>Etoped</a:t>
            </a:r>
            <a:endParaRPr lang="cs-CZ" b="1" dirty="0" smtClean="0"/>
          </a:p>
          <a:p>
            <a:r>
              <a:rPr lang="cs-CZ" b="1" dirty="0" smtClean="0"/>
              <a:t>FGC</a:t>
            </a:r>
            <a:r>
              <a:rPr lang="cs-CZ" dirty="0" smtClean="0"/>
              <a:t> – rodinné konference</a:t>
            </a:r>
          </a:p>
          <a:p>
            <a:r>
              <a:rPr lang="cs-CZ" b="1" dirty="0"/>
              <a:t>Komunitní centra </a:t>
            </a:r>
            <a:r>
              <a:rPr lang="cs-CZ" b="1" dirty="0" smtClean="0"/>
              <a:t>sociální péče</a:t>
            </a:r>
            <a:r>
              <a:rPr lang="cs-CZ" dirty="0" smtClean="0"/>
              <a:t>– </a:t>
            </a:r>
            <a:r>
              <a:rPr lang="cs-CZ" dirty="0"/>
              <a:t>cca 20-30 případů na jednoho soc. </a:t>
            </a:r>
            <a:r>
              <a:rPr lang="cs-CZ" dirty="0" err="1" smtClean="0"/>
              <a:t>prac</a:t>
            </a:r>
            <a:r>
              <a:rPr lang="cs-CZ" dirty="0" smtClean="0"/>
              <a:t>., součástí </a:t>
            </a:r>
            <a:r>
              <a:rPr lang="cs-CZ" dirty="0"/>
              <a:t>center </a:t>
            </a:r>
            <a:r>
              <a:rPr lang="cs-CZ" dirty="0" smtClean="0"/>
              <a:t>knihovna</a:t>
            </a:r>
            <a:r>
              <a:rPr lang="cs-CZ" dirty="0"/>
              <a:t>, zdravotní péče, primární prevence, školka</a:t>
            </a:r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40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C000"/>
                </a:solidFill>
              </a:rPr>
              <a:t>Jak to tedy je s inkluzí?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josef\Desktop\populace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84" y="1700808"/>
            <a:ext cx="4169707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josef\Desktop\populace do 15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4226078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52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Jak to tedy je </a:t>
            </a:r>
            <a:r>
              <a:rPr lang="cs-CZ" b="1" dirty="0" smtClean="0">
                <a:solidFill>
                  <a:srgbClr val="FFC000"/>
                </a:solidFill>
              </a:rPr>
              <a:t>s </a:t>
            </a:r>
            <a:r>
              <a:rPr lang="cs-CZ" b="1" dirty="0">
                <a:solidFill>
                  <a:srgbClr val="FFC000"/>
                </a:solidFill>
              </a:rPr>
              <a:t>inkluzí?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01007"/>
          </a:xfrm>
        </p:spPr>
        <p:txBody>
          <a:bodyPr>
            <a:normAutofit/>
          </a:bodyPr>
          <a:lstStyle/>
          <a:p>
            <a:r>
              <a:rPr lang="cs-CZ" dirty="0" smtClean="0"/>
              <a:t>Z nizozemského pohledu se pojem inkluze týká především vzdělávání dětí migrantů</a:t>
            </a:r>
          </a:p>
          <a:p>
            <a:r>
              <a:rPr lang="cs-CZ" dirty="0"/>
              <a:t>Fenomén takzvaných „</a:t>
            </a:r>
            <a:r>
              <a:rPr lang="cs-CZ" dirty="0" err="1"/>
              <a:t>black</a:t>
            </a:r>
            <a:r>
              <a:rPr lang="cs-CZ" dirty="0"/>
              <a:t> </a:t>
            </a:r>
            <a:r>
              <a:rPr lang="cs-CZ" dirty="0" err="1"/>
              <a:t>schools</a:t>
            </a:r>
            <a:r>
              <a:rPr lang="cs-CZ" dirty="0"/>
              <a:t>“</a:t>
            </a:r>
          </a:p>
          <a:p>
            <a:r>
              <a:rPr lang="cs-CZ" dirty="0" smtClean="0"/>
              <a:t>Kuriozity – škola vedená jako katolická má 97% žáků muslimů</a:t>
            </a:r>
          </a:p>
          <a:p>
            <a:r>
              <a:rPr lang="cs-CZ" dirty="0" smtClean="0"/>
              <a:t>Skupiny migrantů nejsou rovnoměrně rozloženy napříč státem – jde zejména o fenomén největších měst</a:t>
            </a:r>
          </a:p>
          <a:p>
            <a:r>
              <a:rPr lang="cs-CZ" dirty="0" smtClean="0"/>
              <a:t>Napříč Nizozemskem silný nárůst tendence rasového členění škol, městských částí</a:t>
            </a:r>
          </a:p>
        </p:txBody>
      </p:sp>
      <p:pic>
        <p:nvPicPr>
          <p:cNvPr id="2050" name="Picture 2" descr="C:\Users\josef\Desktop\Calvij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28" y="4581128"/>
            <a:ext cx="7475270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1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C000"/>
                </a:solidFill>
              </a:rPr>
              <a:t>Speciální </a:t>
            </a:r>
            <a:r>
              <a:rPr lang="cs-CZ" b="1" dirty="0" smtClean="0">
                <a:solidFill>
                  <a:srgbClr val="FFC000"/>
                </a:solidFill>
              </a:rPr>
              <a:t>školství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Speciální školství </a:t>
            </a:r>
            <a:r>
              <a:rPr lang="cs-CZ" dirty="0" smtClean="0"/>
              <a:t>je paralelní s hlavním vzdělávacím proudem</a:t>
            </a:r>
          </a:p>
          <a:p>
            <a:r>
              <a:rPr lang="cs-CZ" dirty="0" smtClean="0"/>
              <a:t>Má určité body </a:t>
            </a:r>
            <a:r>
              <a:rPr lang="cs-CZ" dirty="0"/>
              <a:t>prostupnosti s hlavním vzdělávacím </a:t>
            </a:r>
            <a:r>
              <a:rPr lang="cs-CZ" dirty="0" smtClean="0"/>
              <a:t>proudem</a:t>
            </a:r>
          </a:p>
          <a:p>
            <a:r>
              <a:rPr lang="cs-CZ" dirty="0" smtClean="0"/>
              <a:t>Inkluze </a:t>
            </a:r>
            <a:r>
              <a:rPr lang="cs-CZ" dirty="0"/>
              <a:t>se týká i žáků se speciálními potřebami – „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together</a:t>
            </a:r>
            <a:r>
              <a:rPr lang="cs-CZ" dirty="0"/>
              <a:t>“ + </a:t>
            </a:r>
            <a:r>
              <a:rPr lang="cs-CZ" dirty="0" err="1"/>
              <a:t>Inclusive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(2014) – všechny školy poskytnou stejné vzdělávací podmínky všem </a:t>
            </a:r>
            <a:r>
              <a:rPr lang="cs-CZ" dirty="0" smtClean="0"/>
              <a:t>dětem</a:t>
            </a:r>
          </a:p>
          <a:p>
            <a:r>
              <a:rPr lang="cs-CZ" dirty="0" smtClean="0"/>
              <a:t>Rodiče mohou volit mezi přihlášením dítěte do běžné nebo speciální školy</a:t>
            </a:r>
          </a:p>
          <a:p>
            <a:r>
              <a:rPr lang="cs-CZ" dirty="0" smtClean="0"/>
              <a:t>Děti jsou povzbuzovány,  aby se zapojovaly do hlavního vzdělávacího </a:t>
            </a:r>
            <a:r>
              <a:rPr lang="cs-CZ" dirty="0" smtClean="0"/>
              <a:t>proudu</a:t>
            </a:r>
          </a:p>
          <a:p>
            <a:r>
              <a:rPr lang="cs-CZ" dirty="0" smtClean="0"/>
              <a:t>4 typy speciálních škol – členění podle handicapu (ZP, SP, MP+TP a poruchy chování)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88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C000"/>
                </a:solidFill>
              </a:rPr>
              <a:t>Zdroje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guide to special needs services in the Netherlands. </a:t>
            </a:r>
            <a:r>
              <a:rPr lang="en-US" i="1" dirty="0" err="1"/>
              <a:t>Expatica</a:t>
            </a:r>
            <a:r>
              <a:rPr lang="en-US" dirty="0"/>
              <a:t> [online]. 209n. l., 20.8.2019 [cit. 2019-09-05]. </a:t>
            </a:r>
            <a:r>
              <a:rPr lang="en-US" dirty="0" err="1"/>
              <a:t>Dostupné</a:t>
            </a:r>
            <a:r>
              <a:rPr lang="en-US" dirty="0"/>
              <a:t> z: https://www.expatica.com/nl/living/family/a-guide-to-special-needs-services-in-the-netherlands-101936/</a:t>
            </a:r>
            <a:endParaRPr lang="cs-CZ" dirty="0" smtClean="0"/>
          </a:p>
          <a:p>
            <a:r>
              <a:rPr lang="en-US" dirty="0" smtClean="0"/>
              <a:t>Explaining </a:t>
            </a:r>
            <a:r>
              <a:rPr lang="en-US" dirty="0"/>
              <a:t>the </a:t>
            </a:r>
            <a:r>
              <a:rPr lang="en-US" dirty="0" err="1"/>
              <a:t>Cito</a:t>
            </a:r>
            <a:r>
              <a:rPr lang="en-US" dirty="0"/>
              <a:t> exams. </a:t>
            </a:r>
            <a:r>
              <a:rPr lang="en-US" i="1" dirty="0" err="1"/>
              <a:t>Expatica</a:t>
            </a:r>
            <a:r>
              <a:rPr lang="en-US" dirty="0"/>
              <a:t> [online]. 2019, 14.2.2019 [cit. 2019-09-05].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2"/>
              </a:rPr>
              <a:t>https://www.expatica.com/nl/education/children-education/explaining-the-cito-exams-100820</a:t>
            </a:r>
            <a:r>
              <a:rPr lang="en-US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err="1" smtClean="0"/>
              <a:t>Dutch</a:t>
            </a:r>
            <a:r>
              <a:rPr lang="cs-CZ" dirty="0" smtClean="0"/>
              <a:t> </a:t>
            </a:r>
            <a:r>
              <a:rPr lang="cs-CZ" dirty="0" err="1"/>
              <a:t>school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: </a:t>
            </a:r>
            <a:r>
              <a:rPr lang="cs-CZ" dirty="0" err="1"/>
              <a:t>primary</a:t>
            </a:r>
            <a:r>
              <a:rPr lang="cs-CZ" dirty="0"/>
              <a:t> and </a:t>
            </a:r>
            <a:r>
              <a:rPr lang="cs-CZ" dirty="0" err="1"/>
              <a:t>secondary</a:t>
            </a:r>
            <a:r>
              <a:rPr lang="cs-CZ" dirty="0"/>
              <a:t> </a:t>
            </a:r>
            <a:r>
              <a:rPr lang="cs-CZ" dirty="0" err="1"/>
              <a:t>education</a:t>
            </a:r>
            <a:r>
              <a:rPr lang="cs-CZ" dirty="0"/>
              <a:t>. </a:t>
            </a:r>
            <a:r>
              <a:rPr lang="cs-CZ" i="1" dirty="0"/>
              <a:t>I </a:t>
            </a:r>
            <a:r>
              <a:rPr lang="cs-CZ" i="1" dirty="0" err="1"/>
              <a:t>am</a:t>
            </a:r>
            <a:r>
              <a:rPr lang="cs-CZ" i="1" dirty="0"/>
              <a:t> </a:t>
            </a:r>
            <a:r>
              <a:rPr lang="cs-CZ" i="1" dirty="0" err="1"/>
              <a:t>expat</a:t>
            </a:r>
            <a:r>
              <a:rPr lang="cs-CZ" dirty="0"/>
              <a:t> [online]. </a:t>
            </a:r>
            <a:r>
              <a:rPr lang="cs-CZ" dirty="0" err="1"/>
              <a:t>Haparandaweg</a:t>
            </a:r>
            <a:r>
              <a:rPr lang="cs-CZ" dirty="0"/>
              <a:t> 67, 1013 BD Amsterdam, 2017, 27.7.2017 [cit. </a:t>
            </a:r>
            <a:r>
              <a:rPr lang="cs-CZ" dirty="0" smtClean="0"/>
              <a:t>2019-09-05]. </a:t>
            </a:r>
            <a:r>
              <a:rPr lang="cs-CZ" dirty="0"/>
              <a:t>Dostupné z: </a:t>
            </a:r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www.iamexpat.nl/education/primary-secondary-education/dutch-school-types-netherlands</a:t>
            </a:r>
            <a:endParaRPr lang="cs-CZ" dirty="0" smtClean="0"/>
          </a:p>
          <a:p>
            <a:r>
              <a:rPr lang="en-US" dirty="0"/>
              <a:t>LAZAREDES, Nick. Dutch School - In Black and White. </a:t>
            </a:r>
            <a:r>
              <a:rPr lang="en-US" i="1" dirty="0"/>
              <a:t>SBS News</a:t>
            </a:r>
            <a:r>
              <a:rPr lang="en-US" dirty="0"/>
              <a:t> [online]. 2013, 23.8.2013 [cit. 2019-09-05]. </a:t>
            </a:r>
            <a:r>
              <a:rPr lang="en-US" dirty="0" err="1"/>
              <a:t>Dostupné</a:t>
            </a:r>
            <a:r>
              <a:rPr lang="en-US" dirty="0"/>
              <a:t> z: https://www.sbs.com.au/news/dutch-school-in-black-and-white</a:t>
            </a:r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structure of the Dutch school system. </a:t>
            </a:r>
            <a:r>
              <a:rPr lang="en-US" i="1" dirty="0"/>
              <a:t>I am expat</a:t>
            </a:r>
            <a:r>
              <a:rPr lang="en-US" dirty="0"/>
              <a:t> [online]. </a:t>
            </a:r>
            <a:r>
              <a:rPr lang="en-US" dirty="0" err="1"/>
              <a:t>Haparandaweg</a:t>
            </a:r>
            <a:r>
              <a:rPr lang="en-US" dirty="0"/>
              <a:t> 67, 1013 BD Amsterdam, 2017, 27.7.2017 [cit. </a:t>
            </a:r>
            <a:r>
              <a:rPr lang="en-US" dirty="0" smtClean="0"/>
              <a:t>2019-0</a:t>
            </a:r>
            <a:r>
              <a:rPr lang="cs-CZ" dirty="0"/>
              <a:t>9</a:t>
            </a:r>
            <a:r>
              <a:rPr lang="en-US" dirty="0" smtClean="0"/>
              <a:t>-05</a:t>
            </a:r>
            <a:r>
              <a:rPr lang="en-US" dirty="0"/>
              <a:t>]. </a:t>
            </a:r>
            <a:r>
              <a:rPr lang="en-US" dirty="0" err="1"/>
              <a:t>Dostupné</a:t>
            </a:r>
            <a:r>
              <a:rPr lang="en-US" dirty="0"/>
              <a:t> z: https://www.iamexpat.nl/education/primary-secondary-education/dutch-school-system</a:t>
            </a:r>
            <a:endParaRPr lang="cs-CZ" dirty="0" smtClean="0"/>
          </a:p>
          <a:p>
            <a:r>
              <a:rPr lang="en-US" dirty="0" smtClean="0"/>
              <a:t>VEDDER</a:t>
            </a:r>
            <a:r>
              <a:rPr lang="en-US" dirty="0"/>
              <a:t>, Paul. Black and White Schools in the Netherlands. </a:t>
            </a:r>
            <a:r>
              <a:rPr lang="en-US" dirty="0" err="1"/>
              <a:t>Taylor&amp;Francis</a:t>
            </a:r>
            <a:r>
              <a:rPr lang="en-US" dirty="0"/>
              <a:t> Online [online]. 5 </a:t>
            </a:r>
            <a:r>
              <a:rPr lang="en-US" dirty="0" err="1"/>
              <a:t>Howick</a:t>
            </a:r>
            <a:r>
              <a:rPr lang="en-US" dirty="0"/>
              <a:t> Place, London: </a:t>
            </a:r>
            <a:r>
              <a:rPr lang="en-US" dirty="0" err="1"/>
              <a:t>Taylor&amp;Francis</a:t>
            </a:r>
            <a:r>
              <a:rPr lang="en-US" dirty="0"/>
              <a:t> Group, 2014, 8.12.2014 [cit. 2019-09-05].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doi.org/10.2753/EUE1056-4934380203</a:t>
            </a:r>
            <a:endParaRPr lang="cs-CZ" dirty="0" smtClean="0"/>
          </a:p>
          <a:p>
            <a:r>
              <a:rPr lang="en-US" dirty="0" smtClean="0"/>
              <a:t>WOOLCOT</a:t>
            </a:r>
            <a:r>
              <a:rPr lang="en-US" dirty="0"/>
              <a:t>, Simon. Black schools in the Netherlands. </a:t>
            </a:r>
            <a:r>
              <a:rPr lang="en-US" i="1" dirty="0"/>
              <a:t>Amsterdam shallow man</a:t>
            </a:r>
            <a:r>
              <a:rPr lang="en-US" dirty="0"/>
              <a:t> [online]. 2015, 27.5.2015 [cit. 2019-09-05]. </a:t>
            </a:r>
            <a:r>
              <a:rPr lang="en-US" dirty="0" err="1"/>
              <a:t>Dostupné</a:t>
            </a:r>
            <a:r>
              <a:rPr lang="en-US" dirty="0"/>
              <a:t> z: https://amsterdamshallowman.com/2015/05/black-schools.html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657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Děkuji za pozornost</a:t>
            </a:r>
            <a:r>
              <a:rPr lang="cs-CZ" b="1" dirty="0" smtClean="0">
                <a:solidFill>
                  <a:srgbClr val="FFC000"/>
                </a:solidFill>
              </a:rPr>
              <a:t>.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 smtClean="0">
                <a:solidFill>
                  <a:schemeClr val="tx1"/>
                </a:solidFill>
                <a:latin typeface="+mj-lt"/>
              </a:rPr>
              <a:t>Mgr. Josef Halama</a:t>
            </a:r>
          </a:p>
          <a:p>
            <a:pPr algn="ctr"/>
            <a:r>
              <a:rPr lang="cs-CZ" sz="2400" dirty="0" smtClean="0">
                <a:solidFill>
                  <a:schemeClr val="tx1"/>
                </a:solidFill>
              </a:rPr>
              <a:t>josef.halama@zsskalova.cz</a:t>
            </a:r>
            <a:endParaRPr lang="cs-CZ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099" name="Picture 3" descr="C:\Users\josef\Desktop\nirwa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0" y="332657"/>
            <a:ext cx="378964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</a:rPr>
              <a:t>Studijní cesta </a:t>
            </a:r>
            <a:r>
              <a:rPr lang="cs-CZ" b="1" dirty="0" err="1" smtClean="0">
                <a:solidFill>
                  <a:srgbClr val="FFC000"/>
                </a:solidFill>
              </a:rPr>
              <a:t>grv</a:t>
            </a:r>
            <a:r>
              <a:rPr lang="cs-CZ" b="1" dirty="0" smtClean="0">
                <a:solidFill>
                  <a:srgbClr val="FFC000"/>
                </a:solidFill>
              </a:rPr>
              <a:t> - O </a:t>
            </a:r>
            <a:r>
              <a:rPr lang="cs-CZ" b="1" dirty="0" smtClean="0">
                <a:solidFill>
                  <a:srgbClr val="FFC000"/>
                </a:solidFill>
              </a:rPr>
              <a:t>co šlo…?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 týden, 12 </a:t>
            </a:r>
            <a:r>
              <a:rPr lang="cs-CZ" dirty="0" smtClean="0"/>
              <a:t>pedagogů</a:t>
            </a:r>
            <a:r>
              <a:rPr lang="cs-CZ" dirty="0" smtClean="0"/>
              <a:t> </a:t>
            </a:r>
            <a:r>
              <a:rPr lang="cs-CZ" dirty="0" smtClean="0"/>
              <a:t>(6+6) z celé ČR</a:t>
            </a:r>
          </a:p>
          <a:p>
            <a:r>
              <a:rPr lang="cs-CZ" dirty="0" smtClean="0"/>
              <a:t>7 škol v Amsterdamu</a:t>
            </a:r>
          </a:p>
          <a:p>
            <a:r>
              <a:rPr lang="cs-CZ" dirty="0" smtClean="0"/>
              <a:t>další </a:t>
            </a:r>
            <a:r>
              <a:rPr lang="cs-CZ" dirty="0" smtClean="0"/>
              <a:t>instituce a služby </a:t>
            </a:r>
            <a:r>
              <a:rPr lang="cs-CZ" dirty="0" smtClean="0"/>
              <a:t>(doprovázení, mentorství, rodinné konference, pracoviště „OSPOD“, zastřešující organizace škol…)</a:t>
            </a:r>
          </a:p>
          <a:p>
            <a:r>
              <a:rPr lang="cs-CZ" dirty="0" err="1" smtClean="0"/>
              <a:t>Tropenmuseum</a:t>
            </a:r>
            <a:r>
              <a:rPr lang="cs-CZ" dirty="0" smtClean="0"/>
              <a:t> (muzeum nizozemských kolonií), Naarden (hrob J.A.K.), </a:t>
            </a:r>
            <a:r>
              <a:rPr lang="cs-CZ" dirty="0" err="1" smtClean="0"/>
              <a:t>Rijksmuseum</a:t>
            </a:r>
            <a:r>
              <a:rPr lang="cs-CZ" dirty="0" smtClean="0"/>
              <a:t>, Van </a:t>
            </a:r>
            <a:r>
              <a:rPr lang="cs-CZ" dirty="0" err="1" smtClean="0"/>
              <a:t>Gogh</a:t>
            </a:r>
            <a:r>
              <a:rPr lang="cs-CZ" dirty="0" smtClean="0"/>
              <a:t> museum, </a:t>
            </a:r>
            <a:r>
              <a:rPr lang="cs-CZ" dirty="0" err="1" smtClean="0"/>
              <a:t>Gassan</a:t>
            </a:r>
            <a:r>
              <a:rPr lang="cs-CZ" dirty="0" smtClean="0"/>
              <a:t> </a:t>
            </a:r>
            <a:r>
              <a:rPr lang="cs-CZ" dirty="0" err="1" smtClean="0"/>
              <a:t>Diamond</a:t>
            </a:r>
            <a:r>
              <a:rPr lang="cs-CZ" dirty="0" smtClean="0"/>
              <a:t> Tour…</a:t>
            </a:r>
          </a:p>
          <a:p>
            <a:r>
              <a:rPr lang="cs-CZ" dirty="0" smtClean="0"/>
              <a:t>kanály, kanály, křivé domy, kanály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r>
              <a:rPr lang="cs-CZ" dirty="0" smtClean="0"/>
              <a:t>…</a:t>
            </a:r>
          </a:p>
          <a:p>
            <a:endParaRPr lang="cs-CZ" dirty="0"/>
          </a:p>
          <a:p>
            <a:r>
              <a:rPr lang="cs-CZ" dirty="0" smtClean="0"/>
              <a:t>Žádný </a:t>
            </a:r>
            <a:r>
              <a:rPr lang="cs-CZ" dirty="0" err="1" smtClean="0"/>
              <a:t>coffee</a:t>
            </a:r>
            <a:r>
              <a:rPr lang="cs-CZ" dirty="0" smtClean="0"/>
              <a:t> </a:t>
            </a:r>
            <a:r>
              <a:rPr lang="cs-CZ" dirty="0" err="1" smtClean="0"/>
              <a:t>shop</a:t>
            </a:r>
            <a:r>
              <a:rPr lang="cs-CZ" dirty="0" smtClean="0"/>
              <a:t>, vážně žádný…</a:t>
            </a:r>
            <a:endParaRPr lang="cs-CZ" dirty="0"/>
          </a:p>
        </p:txBody>
      </p:sp>
      <p:pic>
        <p:nvPicPr>
          <p:cNvPr id="5122" name="Picture 2" descr="C:\Users\josef\Desktop\Nová složka\Nizozemsko 9.-15.6.19 - Pepa\IMG-20190610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64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FFC000"/>
                </a:solidFill>
              </a:rPr>
              <a:t>Historické okénko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nl-NL" altLang="cs-CZ" sz="2400" dirty="0" smtClean="0"/>
              <a:t>Sint-Elisabeth flood (1421)</a:t>
            </a:r>
            <a:r>
              <a:rPr lang="cs-CZ" altLang="cs-CZ" sz="2400" dirty="0" smtClean="0"/>
              <a:t> – zasáhla </a:t>
            </a:r>
            <a:r>
              <a:rPr lang="nl-NL" altLang="cs-CZ" sz="2400" dirty="0" smtClean="0"/>
              <a:t>72 </a:t>
            </a:r>
            <a:r>
              <a:rPr lang="cs-CZ" altLang="cs-CZ" sz="2400" dirty="0" smtClean="0"/>
              <a:t>vesnic</a:t>
            </a:r>
            <a:r>
              <a:rPr lang="nl-NL" altLang="cs-CZ" sz="2400" dirty="0" smtClean="0"/>
              <a:t>, 10,000 </a:t>
            </a:r>
            <a:r>
              <a:rPr lang="cs-CZ" altLang="cs-CZ" sz="2400" dirty="0" smtClean="0"/>
              <a:t>lidí</a:t>
            </a:r>
            <a:endParaRPr lang="nl-NL" altLang="cs-CZ" dirty="0" smtClean="0"/>
          </a:p>
          <a:p>
            <a:pPr algn="ctr"/>
            <a:r>
              <a:rPr lang="cs-CZ" altLang="cs-CZ" sz="2400" dirty="0"/>
              <a:t>O</a:t>
            </a:r>
            <a:r>
              <a:rPr lang="cs-CZ" altLang="cs-CZ" sz="2400" dirty="0" smtClean="0"/>
              <a:t>sud </a:t>
            </a:r>
            <a:r>
              <a:rPr lang="cs-CZ" altLang="cs-CZ" sz="2400" dirty="0"/>
              <a:t>všech je společný a jen společně se mohou proti vodě ubránit</a:t>
            </a:r>
            <a:endParaRPr lang="nl-NL" altLang="cs-CZ" sz="2400" dirty="0"/>
          </a:p>
          <a:p>
            <a:pPr algn="ctr"/>
            <a:r>
              <a:rPr lang="cs-CZ" altLang="cs-CZ" sz="2400" dirty="0" smtClean="0"/>
              <a:t>Vzniká systém komunitního života, plánování a rozhodování</a:t>
            </a:r>
            <a:endParaRPr lang="nl-NL" altLang="cs-CZ" sz="2400" dirty="0" smtClean="0"/>
          </a:p>
          <a:p>
            <a:pPr algn="ctr"/>
            <a:r>
              <a:rPr lang="cs-CZ" altLang="cs-CZ" sz="2400" dirty="0" smtClean="0"/>
              <a:t>Pouze spoluprací je možné dosáhnout prospěchu všech</a:t>
            </a:r>
          </a:p>
          <a:p>
            <a:pPr algn="ctr"/>
            <a:r>
              <a:rPr lang="cs-CZ" altLang="cs-CZ" sz="2400" dirty="0" smtClean="0"/>
              <a:t>Společnost se zaměřuje na hledání konsenzu a souladu na základě rovnosti všech</a:t>
            </a:r>
          </a:p>
          <a:p>
            <a:pPr algn="ctr"/>
            <a:r>
              <a:rPr lang="cs-CZ" altLang="cs-CZ" sz="2400" dirty="0" smtClean="0"/>
              <a:t>„Moc“ (řízení společnosti) se stává sdílenou všemi</a:t>
            </a:r>
          </a:p>
          <a:p>
            <a:pPr algn="ctr"/>
            <a:r>
              <a:rPr lang="cs-CZ" altLang="cs-CZ" sz="2400" dirty="0" smtClean="0"/>
              <a:t>Nikdo se nevyčleňuje a každý má právo veta</a:t>
            </a:r>
          </a:p>
          <a:p>
            <a:pPr algn="ctr"/>
            <a:r>
              <a:rPr lang="cs-CZ" altLang="cs-CZ" sz="2400" dirty="0" smtClean="0"/>
              <a:t>Specifický model demokracie vedené „zdola“ – slabší úloha ministerstev – větší vliv lokálních orgánů a obyvatel</a:t>
            </a:r>
          </a:p>
          <a:p>
            <a:pPr algn="ctr"/>
            <a:endParaRPr lang="cs-CZ" altLang="cs-CZ" sz="2400" dirty="0"/>
          </a:p>
          <a:p>
            <a:pPr algn="ctr"/>
            <a:endParaRPr lang="nl-NL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8514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</a:rPr>
              <a:t>Nizozemský Vzdělávací systém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dirty="0"/>
          </a:p>
        </p:txBody>
      </p:sp>
      <p:pic>
        <p:nvPicPr>
          <p:cNvPr id="1026" name="Picture 2" descr="C:\Users\josef\Desktop\web\Nizozemský školní systém (The Dutch Education system. Lentiz.nl [online]. Vlaardingen Lentiz onderwijsgroep, 2019 [cit. 2019-07-08].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0" y="1484784"/>
            <a:ext cx="756083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3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josef\Desktop\Nová složka\Nizozemsko 9.-15.6.19 - Pepa\20190615_092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538" y="1079308"/>
            <a:ext cx="960106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Školy v </a:t>
            </a:r>
            <a:r>
              <a:rPr lang="cs-CZ" b="1" dirty="0" smtClean="0">
                <a:solidFill>
                  <a:srgbClr val="FFC000"/>
                </a:solidFill>
              </a:rPr>
              <a:t>Nizozemsku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cs-CZ" sz="2400" dirty="0" smtClean="0"/>
              <a:t>Podle ústavy lze při splnění státem daných podmínek založit školu – pokud škola podmínky splňuje, má nárok na financování – není tedy úloha zřizovatele, je zřizována občany a zcela přirozeně má komunitní charakter a působení</a:t>
            </a:r>
          </a:p>
          <a:p>
            <a:pPr algn="ctr"/>
            <a:r>
              <a:rPr lang="cs-CZ" sz="2400" dirty="0" smtClean="0"/>
              <a:t>Svoboda ve volbě pedagogického přístupu</a:t>
            </a:r>
          </a:p>
          <a:p>
            <a:pPr algn="ctr"/>
            <a:r>
              <a:rPr lang="cs-CZ" sz="2400" dirty="0" smtClean="0"/>
              <a:t>Svoboda v nakládání s přidělenými financemi</a:t>
            </a:r>
          </a:p>
          <a:p>
            <a:pPr algn="ctr"/>
            <a:r>
              <a:rPr lang="cs-CZ" sz="2400" dirty="0" smtClean="0"/>
              <a:t>Povinné cíle výuky stanovené vládou – </a:t>
            </a:r>
            <a:r>
              <a:rPr lang="cs-CZ" sz="2400" b="1" dirty="0" smtClean="0"/>
              <a:t>holandština</a:t>
            </a:r>
            <a:r>
              <a:rPr lang="cs-CZ" sz="2400" dirty="0" smtClean="0"/>
              <a:t>, angličtina, matematika, věda a orientace ve světě, umění, tělocvik, </a:t>
            </a:r>
            <a:r>
              <a:rPr lang="cs-CZ" sz="2400" b="1" dirty="0" smtClean="0"/>
              <a:t>občanství</a:t>
            </a:r>
            <a:r>
              <a:rPr lang="cs-CZ" sz="2400" dirty="0" smtClean="0"/>
              <a:t> </a:t>
            </a:r>
          </a:p>
          <a:p>
            <a:pPr algn="ctr"/>
            <a:r>
              <a:rPr lang="cs-CZ" sz="2400" dirty="0" smtClean="0"/>
              <a:t>Pokud inspekce zjistí, že škola nesplňuje tyto cíle, nezíská financování</a:t>
            </a:r>
          </a:p>
          <a:p>
            <a:pPr algn="ctr"/>
            <a:r>
              <a:rPr lang="cs-CZ" sz="2400" dirty="0" smtClean="0"/>
              <a:t>Inspekce sleduje také výsledky žáků u celostátních zkoušek</a:t>
            </a:r>
          </a:p>
          <a:p>
            <a:pPr algn="ctr"/>
            <a:r>
              <a:rPr lang="cs-CZ" sz="2400" dirty="0" smtClean="0"/>
              <a:t>OSVO – zastřešující organizace pro školy – zprostředkovává komunikaci mezi školami a místními úřady (radnice, kraj…)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113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</a:rPr>
              <a:t>Příklad provozu školní budovy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josef\Desktop\co se děje ve škol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72815"/>
            <a:ext cx="8229600" cy="422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C000"/>
                </a:solidFill>
              </a:rPr>
              <a:t>Jaké školy v Amsterdamu najdeme?</a:t>
            </a: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l-NL" i="1" dirty="0" smtClean="0">
              <a:latin typeface="Corbel,Italic"/>
            </a:endParaRPr>
          </a:p>
          <a:p>
            <a:r>
              <a:rPr lang="nl-NL" dirty="0" smtClean="0"/>
              <a:t>Montessori, Jenaplan, Dalton etc.	 	</a:t>
            </a:r>
            <a:r>
              <a:rPr lang="cs-CZ" dirty="0" smtClean="0"/>
              <a:t>                 </a:t>
            </a:r>
            <a:r>
              <a:rPr lang="nl-NL" dirty="0" smtClean="0"/>
              <a:t>10,19%</a:t>
            </a:r>
          </a:p>
          <a:p>
            <a:r>
              <a:rPr lang="nl-NL" dirty="0" smtClean="0"/>
              <a:t>Antroposofical 				1,23%</a:t>
            </a:r>
          </a:p>
          <a:p>
            <a:r>
              <a:rPr lang="nl-NL" dirty="0" smtClean="0"/>
              <a:t>Evangelic				0,36%</a:t>
            </a:r>
          </a:p>
          <a:p>
            <a:r>
              <a:rPr lang="nl-NL" dirty="0" smtClean="0"/>
              <a:t>Evangelic brotherhood 			0,54%</a:t>
            </a:r>
          </a:p>
          <a:p>
            <a:r>
              <a:rPr lang="nl-NL" dirty="0" smtClean="0"/>
              <a:t>Reformed liberated	 			0,26%</a:t>
            </a:r>
          </a:p>
          <a:p>
            <a:r>
              <a:rPr lang="nl-NL" dirty="0" smtClean="0"/>
              <a:t>Hindoeïstic	 			0,59%</a:t>
            </a:r>
          </a:p>
          <a:p>
            <a:r>
              <a:rPr lang="nl-NL" dirty="0" smtClean="0"/>
              <a:t>Interconfessional 				0,37%</a:t>
            </a:r>
          </a:p>
          <a:p>
            <a:r>
              <a:rPr lang="nl-NL" dirty="0" smtClean="0"/>
              <a:t>Islamic 					4,49%</a:t>
            </a:r>
          </a:p>
          <a:p>
            <a:r>
              <a:rPr lang="nl-NL" dirty="0" smtClean="0"/>
              <a:t>Jewish  					0,50%</a:t>
            </a:r>
          </a:p>
          <a:p>
            <a:r>
              <a:rPr lang="nl-NL" dirty="0" smtClean="0"/>
              <a:t>Public 				</a:t>
            </a:r>
            <a:r>
              <a:rPr lang="cs-CZ" dirty="0"/>
              <a:t> </a:t>
            </a:r>
            <a:r>
              <a:rPr lang="cs-CZ" dirty="0" smtClean="0"/>
              <a:t>                </a:t>
            </a:r>
            <a:r>
              <a:rPr lang="nl-NL" b="1" dirty="0" smtClean="0"/>
              <a:t>49,32%</a:t>
            </a:r>
          </a:p>
          <a:p>
            <a:r>
              <a:rPr lang="nl-NL" dirty="0" smtClean="0"/>
              <a:t>Protestant-Christian 		</a:t>
            </a:r>
            <a:r>
              <a:rPr lang="cs-CZ" dirty="0" smtClean="0"/>
              <a:t>                 </a:t>
            </a:r>
            <a:r>
              <a:rPr lang="nl-NL" dirty="0" smtClean="0"/>
              <a:t>13,35%</a:t>
            </a:r>
          </a:p>
          <a:p>
            <a:r>
              <a:rPr lang="nl-NL" dirty="0" smtClean="0"/>
              <a:t>Roman-Catholic			</a:t>
            </a:r>
            <a:r>
              <a:rPr lang="cs-CZ" dirty="0" smtClean="0"/>
              <a:t>                 </a:t>
            </a:r>
            <a:r>
              <a:rPr lang="nl-NL" dirty="0" smtClean="0"/>
              <a:t>14,96%</a:t>
            </a:r>
          </a:p>
          <a:p>
            <a:r>
              <a:rPr lang="nl-NL" dirty="0" smtClean="0"/>
              <a:t>United PC/RC				3,85%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646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C000"/>
                </a:solidFill>
              </a:rPr>
              <a:t>Školy v Nizozemsku </a:t>
            </a:r>
            <a:r>
              <a:rPr lang="cs-CZ" b="1" dirty="0" smtClean="0">
                <a:solidFill>
                  <a:srgbClr val="FFC000"/>
                </a:solidFill>
              </a:rPr>
              <a:t>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2400" b="1" dirty="0" smtClean="0"/>
              <a:t>Východiska pro činnost škol</a:t>
            </a:r>
            <a:r>
              <a:rPr lang="nl-NL" sz="2400" b="1" dirty="0" smtClean="0"/>
              <a:t>: </a:t>
            </a:r>
            <a:endParaRPr lang="nl-NL" sz="2400" b="1" dirty="0"/>
          </a:p>
          <a:p>
            <a:pPr marL="0" indent="0">
              <a:buNone/>
            </a:pPr>
            <a:endParaRPr lang="nl-NL" sz="2400" dirty="0"/>
          </a:p>
          <a:p>
            <a:pPr>
              <a:buFont typeface="Arial"/>
              <a:buChar char="•"/>
            </a:pPr>
            <a:r>
              <a:rPr lang="cs-CZ" sz="2400" dirty="0" smtClean="0"/>
              <a:t>Buď dobrým občanem</a:t>
            </a:r>
            <a:endParaRPr lang="nl-NL" sz="2400" dirty="0"/>
          </a:p>
          <a:p>
            <a:pPr>
              <a:buFont typeface="Arial"/>
              <a:buChar char="•"/>
            </a:pPr>
            <a:r>
              <a:rPr lang="cs-CZ" sz="2400" dirty="0" smtClean="0"/>
              <a:t>Pokud to neumíš, nauč se pořádně holandsky – odpolední lekce, večerní lekce, prázdninové lekce, víkendové lekce, lekce místo naukových předmětů…</a:t>
            </a:r>
            <a:endParaRPr lang="nl-NL" sz="2400" dirty="0"/>
          </a:p>
          <a:p>
            <a:pPr>
              <a:buFont typeface="Arial"/>
              <a:buChar char="•"/>
            </a:pPr>
            <a:r>
              <a:rPr lang="cs-CZ" sz="2400" dirty="0" smtClean="0"/>
              <a:t>Chovej se slušně a s respektem k ostatním</a:t>
            </a:r>
            <a:endParaRPr lang="nl-NL" sz="2400" dirty="0"/>
          </a:p>
          <a:p>
            <a:pPr>
              <a:buFont typeface="Arial"/>
              <a:buChar char="•"/>
            </a:pPr>
            <a:r>
              <a:rPr lang="cs-CZ" sz="2400" dirty="0" smtClean="0"/>
              <a:t>Buď hrdý na svou kulturu a hledej, co z ní může přinést prospěch všem, tedy i příslušníkům jiných kultur</a:t>
            </a:r>
          </a:p>
          <a:p>
            <a:pPr>
              <a:buFont typeface="Arial"/>
              <a:buChar char="•"/>
            </a:pPr>
            <a:r>
              <a:rPr lang="cs-CZ" sz="2400" dirty="0" smtClean="0"/>
              <a:t>Žij podle principů udržitelného rozvoje</a:t>
            </a:r>
          </a:p>
          <a:p>
            <a:pPr>
              <a:buFont typeface="Arial"/>
              <a:buChar char="•"/>
            </a:pPr>
            <a:r>
              <a:rPr lang="cs-CZ" sz="2400" dirty="0" smtClean="0"/>
              <a:t>Podporuj komunitu – návštěvy seniorů, školní festivaly, kluby, kavárny, akce pro veřejnost…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282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TM01859862[[fn=Městská zábava]]</Template>
  <TotalTime>741</TotalTime>
  <Words>818</Words>
  <Application>Microsoft Office PowerPoint</Application>
  <PresentationFormat>Předvádění na obrazovce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Urban Pop</vt:lpstr>
      <vt:lpstr>NIDV -  studijní cesta GRV Amsterdam 9.-15.6.19</vt:lpstr>
      <vt:lpstr>Studijní cesta grv - O co šlo…?</vt:lpstr>
      <vt:lpstr>Historické okénko</vt:lpstr>
      <vt:lpstr>Nizozemský Vzdělávací systém</vt:lpstr>
      <vt:lpstr>Prezentace aplikace PowerPoint</vt:lpstr>
      <vt:lpstr>Školy v Nizozemsku I</vt:lpstr>
      <vt:lpstr>Příklad provozu školní budovy</vt:lpstr>
      <vt:lpstr>Jaké školy v Amsterdamu najdeme?</vt:lpstr>
      <vt:lpstr>Školy v Nizozemsku II</vt:lpstr>
      <vt:lpstr>Filosofie školy – Bindelmeer college</vt:lpstr>
      <vt:lpstr>Cíle udržitelného rozvoje – Comenius lyceum</vt:lpstr>
      <vt:lpstr>Jak školy nejčastěji postupují?</vt:lpstr>
      <vt:lpstr>Jaké nástroje školy využívají</vt:lpstr>
      <vt:lpstr>Jak to tedy je s inkluzí?</vt:lpstr>
      <vt:lpstr>Jak to tedy je s inkluzí?</vt:lpstr>
      <vt:lpstr>Speciální školství</vt:lpstr>
      <vt:lpstr>Zdroje</vt:lpstr>
      <vt:lpstr>Děkuji za pozornost.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Josef Halama</dc:creator>
  <cp:lastModifiedBy>Josef Halama</cp:lastModifiedBy>
  <cp:revision>47</cp:revision>
  <dcterms:created xsi:type="dcterms:W3CDTF">2019-08-31T19:04:17Z</dcterms:created>
  <dcterms:modified xsi:type="dcterms:W3CDTF">2019-10-06T19:04:08Z</dcterms:modified>
</cp:coreProperties>
</file>