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71" r:id="rId4"/>
    <p:sldId id="277" r:id="rId5"/>
    <p:sldId id="283" r:id="rId6"/>
    <p:sldId id="276" r:id="rId7"/>
    <p:sldId id="278" r:id="rId8"/>
    <p:sldId id="270" r:id="rId9"/>
    <p:sldId id="285" r:id="rId10"/>
    <p:sldId id="269" r:id="rId11"/>
    <p:sldId id="284" r:id="rId12"/>
    <p:sldId id="272" r:id="rId13"/>
    <p:sldId id="274" r:id="rId14"/>
    <p:sldId id="286" r:id="rId15"/>
    <p:sldId id="268" r:id="rId16"/>
    <p:sldId id="279" r:id="rId17"/>
    <p:sldId id="281" r:id="rId18"/>
    <p:sldId id="282" r:id="rId19"/>
    <p:sldId id="267"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initials="J" lastIdx="1" clrIdx="0">
    <p:extLst>
      <p:ext uri="{19B8F6BF-5375-455C-9EA6-DF929625EA0E}">
        <p15:presenceInfo xmlns:p15="http://schemas.microsoft.com/office/powerpoint/2012/main" userId="J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p:scale>
          <a:sx n="75" d="100"/>
          <a:sy n="75" d="100"/>
        </p:scale>
        <p:origin x="34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8T21:48:03.922" idx="1">
    <p:pos x="7680" y="-198"/>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BED954-3F60-478F-87B8-035F46C33F8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A760828-DF00-4B13-8739-A9342CAAEF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AF1E13C-D91E-421C-AED8-9580DA792BF0}"/>
              </a:ext>
            </a:extLst>
          </p:cNvPr>
          <p:cNvSpPr>
            <a:spLocks noGrp="1"/>
          </p:cNvSpPr>
          <p:nvPr>
            <p:ph type="dt" sz="half" idx="10"/>
          </p:nvPr>
        </p:nvSpPr>
        <p:spPr/>
        <p:txBody>
          <a:bodyPr/>
          <a:lstStyle/>
          <a:p>
            <a:fld id="{E4288B57-BD44-4FC9-9770-69125F2ADF54}" type="datetimeFigureOut">
              <a:rPr lang="cs-CZ" smtClean="0"/>
              <a:t>08.10.2019</a:t>
            </a:fld>
            <a:endParaRPr lang="cs-CZ"/>
          </a:p>
        </p:txBody>
      </p:sp>
      <p:sp>
        <p:nvSpPr>
          <p:cNvPr id="5" name="Zástupný symbol pro zápatí 4">
            <a:extLst>
              <a:ext uri="{FF2B5EF4-FFF2-40B4-BE49-F238E27FC236}">
                <a16:creationId xmlns:a16="http://schemas.microsoft.com/office/drawing/2014/main" id="{338D04A1-7326-494C-BF39-93D6CC1CC7A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DD49DDA-EDB5-47E0-A47B-FD169BBF4434}"/>
              </a:ext>
            </a:extLst>
          </p:cNvPr>
          <p:cNvSpPr>
            <a:spLocks noGrp="1"/>
          </p:cNvSpPr>
          <p:nvPr>
            <p:ph type="sldNum" sz="quarter" idx="12"/>
          </p:nvPr>
        </p:nvSpPr>
        <p:spPr/>
        <p:txBody>
          <a:bodyPr/>
          <a:lstStyle/>
          <a:p>
            <a:fld id="{52DED786-0052-4870-911B-4AA0041C0233}" type="slidenum">
              <a:rPr lang="cs-CZ" smtClean="0"/>
              <a:t>‹#›</a:t>
            </a:fld>
            <a:endParaRPr lang="cs-CZ"/>
          </a:p>
        </p:txBody>
      </p:sp>
    </p:spTree>
    <p:extLst>
      <p:ext uri="{BB962C8B-B14F-4D97-AF65-F5344CB8AC3E}">
        <p14:creationId xmlns:p14="http://schemas.microsoft.com/office/powerpoint/2010/main" val="335258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A4D387-A77A-4AEE-AC2D-C99B140DDB7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84AB6CB-BD50-4152-96C4-D346DCC2CE8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0E77C75-6A46-4955-BDBF-182C1FB4FE71}"/>
              </a:ext>
            </a:extLst>
          </p:cNvPr>
          <p:cNvSpPr>
            <a:spLocks noGrp="1"/>
          </p:cNvSpPr>
          <p:nvPr>
            <p:ph type="dt" sz="half" idx="10"/>
          </p:nvPr>
        </p:nvSpPr>
        <p:spPr/>
        <p:txBody>
          <a:bodyPr/>
          <a:lstStyle/>
          <a:p>
            <a:fld id="{E4288B57-BD44-4FC9-9770-69125F2ADF54}" type="datetimeFigureOut">
              <a:rPr lang="cs-CZ" smtClean="0"/>
              <a:t>08.10.2019</a:t>
            </a:fld>
            <a:endParaRPr lang="cs-CZ"/>
          </a:p>
        </p:txBody>
      </p:sp>
      <p:sp>
        <p:nvSpPr>
          <p:cNvPr id="5" name="Zástupný symbol pro zápatí 4">
            <a:extLst>
              <a:ext uri="{FF2B5EF4-FFF2-40B4-BE49-F238E27FC236}">
                <a16:creationId xmlns:a16="http://schemas.microsoft.com/office/drawing/2014/main" id="{CCB7ADF6-F811-4063-A9A3-0853D31519F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B0D91BE-2629-46A8-9458-28181FC29CD8}"/>
              </a:ext>
            </a:extLst>
          </p:cNvPr>
          <p:cNvSpPr>
            <a:spLocks noGrp="1"/>
          </p:cNvSpPr>
          <p:nvPr>
            <p:ph type="sldNum" sz="quarter" idx="12"/>
          </p:nvPr>
        </p:nvSpPr>
        <p:spPr/>
        <p:txBody>
          <a:bodyPr/>
          <a:lstStyle/>
          <a:p>
            <a:fld id="{52DED786-0052-4870-911B-4AA0041C0233}" type="slidenum">
              <a:rPr lang="cs-CZ" smtClean="0"/>
              <a:t>‹#›</a:t>
            </a:fld>
            <a:endParaRPr lang="cs-CZ"/>
          </a:p>
        </p:txBody>
      </p:sp>
    </p:spTree>
    <p:extLst>
      <p:ext uri="{BB962C8B-B14F-4D97-AF65-F5344CB8AC3E}">
        <p14:creationId xmlns:p14="http://schemas.microsoft.com/office/powerpoint/2010/main" val="419732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9024BCF-3006-439B-BE71-26413C51C22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666A2C3-F68F-4A9E-A3AF-D62C9245136F}"/>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FD0AEEF-8020-438E-89E6-0425055BCB33}"/>
              </a:ext>
            </a:extLst>
          </p:cNvPr>
          <p:cNvSpPr>
            <a:spLocks noGrp="1"/>
          </p:cNvSpPr>
          <p:nvPr>
            <p:ph type="dt" sz="half" idx="10"/>
          </p:nvPr>
        </p:nvSpPr>
        <p:spPr/>
        <p:txBody>
          <a:bodyPr/>
          <a:lstStyle/>
          <a:p>
            <a:fld id="{E4288B57-BD44-4FC9-9770-69125F2ADF54}" type="datetimeFigureOut">
              <a:rPr lang="cs-CZ" smtClean="0"/>
              <a:t>08.10.2019</a:t>
            </a:fld>
            <a:endParaRPr lang="cs-CZ"/>
          </a:p>
        </p:txBody>
      </p:sp>
      <p:sp>
        <p:nvSpPr>
          <p:cNvPr id="5" name="Zástupný symbol pro zápatí 4">
            <a:extLst>
              <a:ext uri="{FF2B5EF4-FFF2-40B4-BE49-F238E27FC236}">
                <a16:creationId xmlns:a16="http://schemas.microsoft.com/office/drawing/2014/main" id="{64CF1EC0-98F0-42FA-9357-B635B4273A1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467250F-2FFA-4D4B-BC29-1EE0422397D3}"/>
              </a:ext>
            </a:extLst>
          </p:cNvPr>
          <p:cNvSpPr>
            <a:spLocks noGrp="1"/>
          </p:cNvSpPr>
          <p:nvPr>
            <p:ph type="sldNum" sz="quarter" idx="12"/>
          </p:nvPr>
        </p:nvSpPr>
        <p:spPr/>
        <p:txBody>
          <a:bodyPr/>
          <a:lstStyle/>
          <a:p>
            <a:fld id="{52DED786-0052-4870-911B-4AA0041C0233}" type="slidenum">
              <a:rPr lang="cs-CZ" smtClean="0"/>
              <a:t>‹#›</a:t>
            </a:fld>
            <a:endParaRPr lang="cs-CZ"/>
          </a:p>
        </p:txBody>
      </p:sp>
    </p:spTree>
    <p:extLst>
      <p:ext uri="{BB962C8B-B14F-4D97-AF65-F5344CB8AC3E}">
        <p14:creationId xmlns:p14="http://schemas.microsoft.com/office/powerpoint/2010/main" val="313763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17E418-8DB7-453B-A0B4-10C915DF001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CBE7E7D-4020-4F18-9693-08EB33B5091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13A652E-A6FA-4A6E-A3BD-DFA0138E769C}"/>
              </a:ext>
            </a:extLst>
          </p:cNvPr>
          <p:cNvSpPr>
            <a:spLocks noGrp="1"/>
          </p:cNvSpPr>
          <p:nvPr>
            <p:ph type="dt" sz="half" idx="10"/>
          </p:nvPr>
        </p:nvSpPr>
        <p:spPr/>
        <p:txBody>
          <a:bodyPr/>
          <a:lstStyle/>
          <a:p>
            <a:fld id="{E4288B57-BD44-4FC9-9770-69125F2ADF54}" type="datetimeFigureOut">
              <a:rPr lang="cs-CZ" smtClean="0"/>
              <a:t>08.10.2019</a:t>
            </a:fld>
            <a:endParaRPr lang="cs-CZ"/>
          </a:p>
        </p:txBody>
      </p:sp>
      <p:sp>
        <p:nvSpPr>
          <p:cNvPr id="5" name="Zástupný symbol pro zápatí 4">
            <a:extLst>
              <a:ext uri="{FF2B5EF4-FFF2-40B4-BE49-F238E27FC236}">
                <a16:creationId xmlns:a16="http://schemas.microsoft.com/office/drawing/2014/main" id="{A459359A-5E57-4C34-AEE1-4BC4F92475D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A25C75E-735F-4D90-895D-E2990FAFDF4E}"/>
              </a:ext>
            </a:extLst>
          </p:cNvPr>
          <p:cNvSpPr>
            <a:spLocks noGrp="1"/>
          </p:cNvSpPr>
          <p:nvPr>
            <p:ph type="sldNum" sz="quarter" idx="12"/>
          </p:nvPr>
        </p:nvSpPr>
        <p:spPr/>
        <p:txBody>
          <a:bodyPr/>
          <a:lstStyle/>
          <a:p>
            <a:fld id="{52DED786-0052-4870-911B-4AA0041C0233}" type="slidenum">
              <a:rPr lang="cs-CZ" smtClean="0"/>
              <a:t>‹#›</a:t>
            </a:fld>
            <a:endParaRPr lang="cs-CZ"/>
          </a:p>
        </p:txBody>
      </p:sp>
    </p:spTree>
    <p:extLst>
      <p:ext uri="{BB962C8B-B14F-4D97-AF65-F5344CB8AC3E}">
        <p14:creationId xmlns:p14="http://schemas.microsoft.com/office/powerpoint/2010/main" val="316260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D1D134-9B50-468D-B842-9E82F75BB6D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2458515-F78C-4C5E-B4E6-71A1094BFB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1AFA4E7-14F1-4FA5-B7D3-B38DF8C6FC37}"/>
              </a:ext>
            </a:extLst>
          </p:cNvPr>
          <p:cNvSpPr>
            <a:spLocks noGrp="1"/>
          </p:cNvSpPr>
          <p:nvPr>
            <p:ph type="dt" sz="half" idx="10"/>
          </p:nvPr>
        </p:nvSpPr>
        <p:spPr/>
        <p:txBody>
          <a:bodyPr/>
          <a:lstStyle/>
          <a:p>
            <a:fld id="{E4288B57-BD44-4FC9-9770-69125F2ADF54}" type="datetimeFigureOut">
              <a:rPr lang="cs-CZ" smtClean="0"/>
              <a:t>08.10.2019</a:t>
            </a:fld>
            <a:endParaRPr lang="cs-CZ"/>
          </a:p>
        </p:txBody>
      </p:sp>
      <p:sp>
        <p:nvSpPr>
          <p:cNvPr id="5" name="Zástupný symbol pro zápatí 4">
            <a:extLst>
              <a:ext uri="{FF2B5EF4-FFF2-40B4-BE49-F238E27FC236}">
                <a16:creationId xmlns:a16="http://schemas.microsoft.com/office/drawing/2014/main" id="{36ACDF95-89BC-4896-A77B-A2C42C72B2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4DF96B2-3FEB-4267-B857-562A8CEB2155}"/>
              </a:ext>
            </a:extLst>
          </p:cNvPr>
          <p:cNvSpPr>
            <a:spLocks noGrp="1"/>
          </p:cNvSpPr>
          <p:nvPr>
            <p:ph type="sldNum" sz="quarter" idx="12"/>
          </p:nvPr>
        </p:nvSpPr>
        <p:spPr/>
        <p:txBody>
          <a:bodyPr/>
          <a:lstStyle/>
          <a:p>
            <a:fld id="{52DED786-0052-4870-911B-4AA0041C0233}" type="slidenum">
              <a:rPr lang="cs-CZ" smtClean="0"/>
              <a:t>‹#›</a:t>
            </a:fld>
            <a:endParaRPr lang="cs-CZ"/>
          </a:p>
        </p:txBody>
      </p:sp>
    </p:spTree>
    <p:extLst>
      <p:ext uri="{BB962C8B-B14F-4D97-AF65-F5344CB8AC3E}">
        <p14:creationId xmlns:p14="http://schemas.microsoft.com/office/powerpoint/2010/main" val="143739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999FF8-EC37-4A6C-8D5C-E32DC5B1723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25ECA1A-B9D5-4F7E-84F9-8F8387755E3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4789A24-2B33-4FD0-9DE7-BA3E9439116D}"/>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D62599A-014D-475F-BD91-BEDA61A8905B}"/>
              </a:ext>
            </a:extLst>
          </p:cNvPr>
          <p:cNvSpPr>
            <a:spLocks noGrp="1"/>
          </p:cNvSpPr>
          <p:nvPr>
            <p:ph type="dt" sz="half" idx="10"/>
          </p:nvPr>
        </p:nvSpPr>
        <p:spPr/>
        <p:txBody>
          <a:bodyPr/>
          <a:lstStyle/>
          <a:p>
            <a:fld id="{E4288B57-BD44-4FC9-9770-69125F2ADF54}" type="datetimeFigureOut">
              <a:rPr lang="cs-CZ" smtClean="0"/>
              <a:t>08.10.2019</a:t>
            </a:fld>
            <a:endParaRPr lang="cs-CZ"/>
          </a:p>
        </p:txBody>
      </p:sp>
      <p:sp>
        <p:nvSpPr>
          <p:cNvPr id="6" name="Zástupný symbol pro zápatí 5">
            <a:extLst>
              <a:ext uri="{FF2B5EF4-FFF2-40B4-BE49-F238E27FC236}">
                <a16:creationId xmlns:a16="http://schemas.microsoft.com/office/drawing/2014/main" id="{47BBCD0C-E58E-4F71-A6EE-BB173ECA171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B963871-B279-450B-9D53-2E272D79150A}"/>
              </a:ext>
            </a:extLst>
          </p:cNvPr>
          <p:cNvSpPr>
            <a:spLocks noGrp="1"/>
          </p:cNvSpPr>
          <p:nvPr>
            <p:ph type="sldNum" sz="quarter" idx="12"/>
          </p:nvPr>
        </p:nvSpPr>
        <p:spPr/>
        <p:txBody>
          <a:bodyPr/>
          <a:lstStyle/>
          <a:p>
            <a:fld id="{52DED786-0052-4870-911B-4AA0041C0233}" type="slidenum">
              <a:rPr lang="cs-CZ" smtClean="0"/>
              <a:t>‹#›</a:t>
            </a:fld>
            <a:endParaRPr lang="cs-CZ"/>
          </a:p>
        </p:txBody>
      </p:sp>
    </p:spTree>
    <p:extLst>
      <p:ext uri="{BB962C8B-B14F-4D97-AF65-F5344CB8AC3E}">
        <p14:creationId xmlns:p14="http://schemas.microsoft.com/office/powerpoint/2010/main" val="63199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B9F12D-38CE-46BD-B78D-37DE8DF1C64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357499C-5971-4898-89E2-02D8837512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9555DDB-0A03-413B-BFDC-CD217A72317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75E79D2-C967-45E8-876D-8B92EAC16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F9BCA5C-418E-48F5-BB90-F6FE27782DF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FB0A37A-5AC4-4248-B266-DC145AD91129}"/>
              </a:ext>
            </a:extLst>
          </p:cNvPr>
          <p:cNvSpPr>
            <a:spLocks noGrp="1"/>
          </p:cNvSpPr>
          <p:nvPr>
            <p:ph type="dt" sz="half" idx="10"/>
          </p:nvPr>
        </p:nvSpPr>
        <p:spPr/>
        <p:txBody>
          <a:bodyPr/>
          <a:lstStyle/>
          <a:p>
            <a:fld id="{E4288B57-BD44-4FC9-9770-69125F2ADF54}" type="datetimeFigureOut">
              <a:rPr lang="cs-CZ" smtClean="0"/>
              <a:t>08.10.2019</a:t>
            </a:fld>
            <a:endParaRPr lang="cs-CZ"/>
          </a:p>
        </p:txBody>
      </p:sp>
      <p:sp>
        <p:nvSpPr>
          <p:cNvPr id="8" name="Zástupný symbol pro zápatí 7">
            <a:extLst>
              <a:ext uri="{FF2B5EF4-FFF2-40B4-BE49-F238E27FC236}">
                <a16:creationId xmlns:a16="http://schemas.microsoft.com/office/drawing/2014/main" id="{D792936B-64F4-47B0-97D0-6CE97CD0BD75}"/>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24E0B2D-93D0-42B6-86C0-3F90AD090862}"/>
              </a:ext>
            </a:extLst>
          </p:cNvPr>
          <p:cNvSpPr>
            <a:spLocks noGrp="1"/>
          </p:cNvSpPr>
          <p:nvPr>
            <p:ph type="sldNum" sz="quarter" idx="12"/>
          </p:nvPr>
        </p:nvSpPr>
        <p:spPr/>
        <p:txBody>
          <a:bodyPr/>
          <a:lstStyle/>
          <a:p>
            <a:fld id="{52DED786-0052-4870-911B-4AA0041C0233}" type="slidenum">
              <a:rPr lang="cs-CZ" smtClean="0"/>
              <a:t>‹#›</a:t>
            </a:fld>
            <a:endParaRPr lang="cs-CZ"/>
          </a:p>
        </p:txBody>
      </p:sp>
    </p:spTree>
    <p:extLst>
      <p:ext uri="{BB962C8B-B14F-4D97-AF65-F5344CB8AC3E}">
        <p14:creationId xmlns:p14="http://schemas.microsoft.com/office/powerpoint/2010/main" val="2312926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B4D388-D7C6-49F2-A619-496473E762F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028F0F1-1A06-485E-9F89-A9611F191D82}"/>
              </a:ext>
            </a:extLst>
          </p:cNvPr>
          <p:cNvSpPr>
            <a:spLocks noGrp="1"/>
          </p:cNvSpPr>
          <p:nvPr>
            <p:ph type="dt" sz="half" idx="10"/>
          </p:nvPr>
        </p:nvSpPr>
        <p:spPr/>
        <p:txBody>
          <a:bodyPr/>
          <a:lstStyle/>
          <a:p>
            <a:fld id="{E4288B57-BD44-4FC9-9770-69125F2ADF54}" type="datetimeFigureOut">
              <a:rPr lang="cs-CZ" smtClean="0"/>
              <a:t>08.10.2019</a:t>
            </a:fld>
            <a:endParaRPr lang="cs-CZ"/>
          </a:p>
        </p:txBody>
      </p:sp>
      <p:sp>
        <p:nvSpPr>
          <p:cNvPr id="4" name="Zástupný symbol pro zápatí 3">
            <a:extLst>
              <a:ext uri="{FF2B5EF4-FFF2-40B4-BE49-F238E27FC236}">
                <a16:creationId xmlns:a16="http://schemas.microsoft.com/office/drawing/2014/main" id="{6A27B089-16E0-4011-971A-48BFFC8379D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53005D9-6464-40B4-8EBB-E958C354032E}"/>
              </a:ext>
            </a:extLst>
          </p:cNvPr>
          <p:cNvSpPr>
            <a:spLocks noGrp="1"/>
          </p:cNvSpPr>
          <p:nvPr>
            <p:ph type="sldNum" sz="quarter" idx="12"/>
          </p:nvPr>
        </p:nvSpPr>
        <p:spPr/>
        <p:txBody>
          <a:bodyPr/>
          <a:lstStyle/>
          <a:p>
            <a:fld id="{52DED786-0052-4870-911B-4AA0041C0233}" type="slidenum">
              <a:rPr lang="cs-CZ" smtClean="0"/>
              <a:t>‹#›</a:t>
            </a:fld>
            <a:endParaRPr lang="cs-CZ"/>
          </a:p>
        </p:txBody>
      </p:sp>
    </p:spTree>
    <p:extLst>
      <p:ext uri="{BB962C8B-B14F-4D97-AF65-F5344CB8AC3E}">
        <p14:creationId xmlns:p14="http://schemas.microsoft.com/office/powerpoint/2010/main" val="184422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B898DCF-909D-48BD-B592-D75BE8574E66}"/>
              </a:ext>
            </a:extLst>
          </p:cNvPr>
          <p:cNvSpPr>
            <a:spLocks noGrp="1"/>
          </p:cNvSpPr>
          <p:nvPr>
            <p:ph type="dt" sz="half" idx="10"/>
          </p:nvPr>
        </p:nvSpPr>
        <p:spPr/>
        <p:txBody>
          <a:bodyPr/>
          <a:lstStyle/>
          <a:p>
            <a:fld id="{E4288B57-BD44-4FC9-9770-69125F2ADF54}" type="datetimeFigureOut">
              <a:rPr lang="cs-CZ" smtClean="0"/>
              <a:t>08.10.2019</a:t>
            </a:fld>
            <a:endParaRPr lang="cs-CZ"/>
          </a:p>
        </p:txBody>
      </p:sp>
      <p:sp>
        <p:nvSpPr>
          <p:cNvPr id="3" name="Zástupný symbol pro zápatí 2">
            <a:extLst>
              <a:ext uri="{FF2B5EF4-FFF2-40B4-BE49-F238E27FC236}">
                <a16:creationId xmlns:a16="http://schemas.microsoft.com/office/drawing/2014/main" id="{0DD38899-B6A1-4E95-8B9B-48169CFAAB2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5678543-D85F-4CC4-B693-76B59110E638}"/>
              </a:ext>
            </a:extLst>
          </p:cNvPr>
          <p:cNvSpPr>
            <a:spLocks noGrp="1"/>
          </p:cNvSpPr>
          <p:nvPr>
            <p:ph type="sldNum" sz="quarter" idx="12"/>
          </p:nvPr>
        </p:nvSpPr>
        <p:spPr/>
        <p:txBody>
          <a:bodyPr/>
          <a:lstStyle/>
          <a:p>
            <a:fld id="{52DED786-0052-4870-911B-4AA0041C0233}" type="slidenum">
              <a:rPr lang="cs-CZ" smtClean="0"/>
              <a:t>‹#›</a:t>
            </a:fld>
            <a:endParaRPr lang="cs-CZ"/>
          </a:p>
        </p:txBody>
      </p:sp>
    </p:spTree>
    <p:extLst>
      <p:ext uri="{BB962C8B-B14F-4D97-AF65-F5344CB8AC3E}">
        <p14:creationId xmlns:p14="http://schemas.microsoft.com/office/powerpoint/2010/main" val="111147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1903CA-BDBC-4E2D-8028-E4C6C8CFF91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12562173-17D9-4659-A037-EBAFFD02F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53A7BE7-0D26-4A1A-BDFF-A92D91DB4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44267ED-902C-4C43-81B2-C272D1D7C367}"/>
              </a:ext>
            </a:extLst>
          </p:cNvPr>
          <p:cNvSpPr>
            <a:spLocks noGrp="1"/>
          </p:cNvSpPr>
          <p:nvPr>
            <p:ph type="dt" sz="half" idx="10"/>
          </p:nvPr>
        </p:nvSpPr>
        <p:spPr/>
        <p:txBody>
          <a:bodyPr/>
          <a:lstStyle/>
          <a:p>
            <a:fld id="{E4288B57-BD44-4FC9-9770-69125F2ADF54}" type="datetimeFigureOut">
              <a:rPr lang="cs-CZ" smtClean="0"/>
              <a:t>08.10.2019</a:t>
            </a:fld>
            <a:endParaRPr lang="cs-CZ"/>
          </a:p>
        </p:txBody>
      </p:sp>
      <p:sp>
        <p:nvSpPr>
          <p:cNvPr id="6" name="Zástupný symbol pro zápatí 5">
            <a:extLst>
              <a:ext uri="{FF2B5EF4-FFF2-40B4-BE49-F238E27FC236}">
                <a16:creationId xmlns:a16="http://schemas.microsoft.com/office/drawing/2014/main" id="{16649DC5-004B-4A26-874D-FF77237CD05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A769886-66BC-49B0-9345-524CB8FE887E}"/>
              </a:ext>
            </a:extLst>
          </p:cNvPr>
          <p:cNvSpPr>
            <a:spLocks noGrp="1"/>
          </p:cNvSpPr>
          <p:nvPr>
            <p:ph type="sldNum" sz="quarter" idx="12"/>
          </p:nvPr>
        </p:nvSpPr>
        <p:spPr/>
        <p:txBody>
          <a:bodyPr/>
          <a:lstStyle/>
          <a:p>
            <a:fld id="{52DED786-0052-4870-911B-4AA0041C0233}" type="slidenum">
              <a:rPr lang="cs-CZ" smtClean="0"/>
              <a:t>‹#›</a:t>
            </a:fld>
            <a:endParaRPr lang="cs-CZ"/>
          </a:p>
        </p:txBody>
      </p:sp>
    </p:spTree>
    <p:extLst>
      <p:ext uri="{BB962C8B-B14F-4D97-AF65-F5344CB8AC3E}">
        <p14:creationId xmlns:p14="http://schemas.microsoft.com/office/powerpoint/2010/main" val="4027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5C24CD-04FC-4DB6-A554-FF4C5CEB342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E674D08-BFFB-4AAA-8F2E-CE8EF7EF4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42D769F-2636-43BD-A576-61CBA736B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C000937-89B8-4B32-917A-4CC4B1710AE8}"/>
              </a:ext>
            </a:extLst>
          </p:cNvPr>
          <p:cNvSpPr>
            <a:spLocks noGrp="1"/>
          </p:cNvSpPr>
          <p:nvPr>
            <p:ph type="dt" sz="half" idx="10"/>
          </p:nvPr>
        </p:nvSpPr>
        <p:spPr/>
        <p:txBody>
          <a:bodyPr/>
          <a:lstStyle/>
          <a:p>
            <a:fld id="{E4288B57-BD44-4FC9-9770-69125F2ADF54}" type="datetimeFigureOut">
              <a:rPr lang="cs-CZ" smtClean="0"/>
              <a:t>08.10.2019</a:t>
            </a:fld>
            <a:endParaRPr lang="cs-CZ"/>
          </a:p>
        </p:txBody>
      </p:sp>
      <p:sp>
        <p:nvSpPr>
          <p:cNvPr id="6" name="Zástupný symbol pro zápatí 5">
            <a:extLst>
              <a:ext uri="{FF2B5EF4-FFF2-40B4-BE49-F238E27FC236}">
                <a16:creationId xmlns:a16="http://schemas.microsoft.com/office/drawing/2014/main" id="{0C035B21-7664-40CE-B874-03243475EF6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FD2B9D0-AE68-4D78-AADA-1C8511768D78}"/>
              </a:ext>
            </a:extLst>
          </p:cNvPr>
          <p:cNvSpPr>
            <a:spLocks noGrp="1"/>
          </p:cNvSpPr>
          <p:nvPr>
            <p:ph type="sldNum" sz="quarter" idx="12"/>
          </p:nvPr>
        </p:nvSpPr>
        <p:spPr/>
        <p:txBody>
          <a:bodyPr/>
          <a:lstStyle/>
          <a:p>
            <a:fld id="{52DED786-0052-4870-911B-4AA0041C0233}" type="slidenum">
              <a:rPr lang="cs-CZ" smtClean="0"/>
              <a:t>‹#›</a:t>
            </a:fld>
            <a:endParaRPr lang="cs-CZ"/>
          </a:p>
        </p:txBody>
      </p:sp>
    </p:spTree>
    <p:extLst>
      <p:ext uri="{BB962C8B-B14F-4D97-AF65-F5344CB8AC3E}">
        <p14:creationId xmlns:p14="http://schemas.microsoft.com/office/powerpoint/2010/main" val="8014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0DFCE26-2065-4110-841D-ECBD212255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40E6756-292E-4D2F-A858-A621A2418B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C7D7BB4-5CB8-4B6D-B731-9EB883F78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88B57-BD44-4FC9-9770-69125F2ADF54}" type="datetimeFigureOut">
              <a:rPr lang="cs-CZ" smtClean="0"/>
              <a:t>08.10.2019</a:t>
            </a:fld>
            <a:endParaRPr lang="cs-CZ"/>
          </a:p>
        </p:txBody>
      </p:sp>
      <p:sp>
        <p:nvSpPr>
          <p:cNvPr id="5" name="Zástupný symbol pro zápatí 4">
            <a:extLst>
              <a:ext uri="{FF2B5EF4-FFF2-40B4-BE49-F238E27FC236}">
                <a16:creationId xmlns:a16="http://schemas.microsoft.com/office/drawing/2014/main" id="{4584E494-BB0D-4FF7-85C9-604BFE7416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7091835-EBB2-4C32-8266-A481BEA93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ED786-0052-4870-911B-4AA0041C0233}" type="slidenum">
              <a:rPr lang="cs-CZ" smtClean="0"/>
              <a:t>‹#›</a:t>
            </a:fld>
            <a:endParaRPr lang="cs-CZ"/>
          </a:p>
        </p:txBody>
      </p:sp>
    </p:spTree>
    <p:extLst>
      <p:ext uri="{BB962C8B-B14F-4D97-AF65-F5344CB8AC3E}">
        <p14:creationId xmlns:p14="http://schemas.microsoft.com/office/powerpoint/2010/main" val="3263386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58E8C40-A0B2-4B2F-B4E0-C4E8107097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p:cNvSpPr>
            <a:spLocks noGrp="1"/>
          </p:cNvSpPr>
          <p:nvPr>
            <p:ph type="ctrTitle"/>
          </p:nvPr>
        </p:nvSpPr>
        <p:spPr>
          <a:xfrm>
            <a:off x="216976" y="193561"/>
            <a:ext cx="11881021" cy="2727870"/>
          </a:xfrm>
        </p:spPr>
        <p:txBody>
          <a:bodyPr>
            <a:noAutofit/>
          </a:bodyPr>
          <a:lstStyle/>
          <a:p>
            <a:r>
              <a:rPr lang="cs-CZ" cap="small" spc="600" dirty="0">
                <a:ln w="44450" cmpd="thinThick">
                  <a:solidFill>
                    <a:schemeClr val="tx2">
                      <a:lumMod val="50000"/>
                      <a:alpha val="69000"/>
                    </a:schemeClr>
                  </a:solidFill>
                  <a:prstDash val="solid"/>
                </a:ln>
                <a:effectLst>
                  <a:glow rad="495300">
                    <a:schemeClr val="bg1">
                      <a:alpha val="40000"/>
                    </a:schemeClr>
                  </a:glow>
                  <a:outerShdw blurRad="152400" dist="63500" dir="16200000" sx="163000" sy="163000" rotWithShape="0">
                    <a:schemeClr val="accent6">
                      <a:lumMod val="60000"/>
                      <a:lumOff val="40000"/>
                      <a:alpha val="74000"/>
                    </a:schemeClr>
                  </a:outerShdw>
                </a:effectLst>
                <a:latin typeface="Palatino Linotype" panose="02040502050505030304" pitchFamily="18" charset="0"/>
                <a:ea typeface="BatangChe" panose="02030609000101010101" pitchFamily="49" charset="-127"/>
              </a:rPr>
              <a:t>vzdělávání dětí uprchlíků</a:t>
            </a:r>
            <a:endParaRPr lang="cs-CZ" sz="11500" cap="small" spc="600" dirty="0">
              <a:ln w="44450" cmpd="thinThick">
                <a:solidFill>
                  <a:schemeClr val="tx2">
                    <a:lumMod val="50000"/>
                    <a:alpha val="69000"/>
                  </a:schemeClr>
                </a:solidFill>
                <a:prstDash val="solid"/>
              </a:ln>
              <a:effectLst>
                <a:glow rad="495300">
                  <a:schemeClr val="bg1">
                    <a:alpha val="40000"/>
                  </a:schemeClr>
                </a:glow>
                <a:outerShdw blurRad="152400" dist="63500" dir="16200000" sx="163000" sy="163000" rotWithShape="0">
                  <a:schemeClr val="bg1">
                    <a:lumMod val="65000"/>
                    <a:alpha val="74000"/>
                  </a:schemeClr>
                </a:outerShdw>
              </a:effectLst>
              <a:latin typeface="Palatino Linotype" panose="02040502050505030304" pitchFamily="18" charset="0"/>
              <a:ea typeface="BatangChe" panose="02030609000101010101" pitchFamily="49" charset="-127"/>
            </a:endParaRPr>
          </a:p>
        </p:txBody>
      </p:sp>
      <p:sp>
        <p:nvSpPr>
          <p:cNvPr id="8" name="TextBox 7">
            <a:extLst>
              <a:ext uri="{FF2B5EF4-FFF2-40B4-BE49-F238E27FC236}">
                <a16:creationId xmlns:a16="http://schemas.microsoft.com/office/drawing/2014/main" id="{F196F731-B18C-402B-8A7B-AD919BAB2D5A}"/>
              </a:ext>
            </a:extLst>
          </p:cNvPr>
          <p:cNvSpPr txBox="1"/>
          <p:nvPr/>
        </p:nvSpPr>
        <p:spPr>
          <a:xfrm>
            <a:off x="1154259" y="5186748"/>
            <a:ext cx="9324529" cy="830997"/>
          </a:xfrm>
          <a:prstGeom prst="rect">
            <a:avLst/>
          </a:prstGeom>
          <a:noFill/>
        </p:spPr>
        <p:txBody>
          <a:bodyPr wrap="square" rtlCol="0">
            <a:spAutoFit/>
          </a:bodyPr>
          <a:lstStyle/>
          <a:p>
            <a:pPr algn="ctr"/>
            <a:r>
              <a:rPr lang="cs-CZ" sz="4800" cap="small" spc="600" dirty="0">
                <a:ln w="44450" cmpd="thinThick">
                  <a:solidFill>
                    <a:schemeClr val="tx2">
                      <a:lumMod val="50000"/>
                      <a:alpha val="69000"/>
                    </a:schemeClr>
                  </a:solidFill>
                  <a:prstDash val="solid"/>
                </a:ln>
                <a:effectLst>
                  <a:glow rad="495300">
                    <a:schemeClr val="bg1">
                      <a:alpha val="40000"/>
                    </a:schemeClr>
                  </a:glow>
                  <a:outerShdw blurRad="152400" dist="63500" dir="16200000" sx="163000" sy="163000" rotWithShape="0">
                    <a:schemeClr val="bg1">
                      <a:lumMod val="65000"/>
                      <a:alpha val="74000"/>
                    </a:schemeClr>
                  </a:outerShdw>
                </a:effectLst>
                <a:latin typeface="Palatino Linotype" panose="02040502050505030304" pitchFamily="18" charset="0"/>
                <a:ea typeface="BatangChe" panose="02030609000101010101" pitchFamily="49" charset="-127"/>
              </a:rPr>
              <a:t>Mgr. Jana </a:t>
            </a:r>
            <a:r>
              <a:rPr lang="cs-CZ" sz="4800" cap="small" spc="600" dirty="0" err="1">
                <a:ln w="44450" cmpd="thinThick">
                  <a:solidFill>
                    <a:schemeClr val="tx2">
                      <a:lumMod val="50000"/>
                      <a:alpha val="69000"/>
                    </a:schemeClr>
                  </a:solidFill>
                  <a:prstDash val="solid"/>
                </a:ln>
                <a:effectLst>
                  <a:glow rad="495300">
                    <a:schemeClr val="bg1">
                      <a:alpha val="40000"/>
                    </a:schemeClr>
                  </a:glow>
                  <a:outerShdw blurRad="152400" dist="63500" dir="16200000" sx="163000" sy="163000" rotWithShape="0">
                    <a:schemeClr val="bg1">
                      <a:lumMod val="65000"/>
                      <a:alpha val="74000"/>
                    </a:schemeClr>
                  </a:outerShdw>
                </a:effectLst>
                <a:latin typeface="Palatino Linotype" panose="02040502050505030304" pitchFamily="18" charset="0"/>
                <a:ea typeface="BatangChe" panose="02030609000101010101" pitchFamily="49" charset="-127"/>
              </a:rPr>
              <a:t>Lejskeová</a:t>
            </a:r>
            <a:endParaRPr lang="en-GB" sz="4800" dirty="0"/>
          </a:p>
        </p:txBody>
      </p:sp>
      <p:sp>
        <p:nvSpPr>
          <p:cNvPr id="6" name="TextovéPole 5">
            <a:extLst>
              <a:ext uri="{FF2B5EF4-FFF2-40B4-BE49-F238E27FC236}">
                <a16:creationId xmlns:a16="http://schemas.microsoft.com/office/drawing/2014/main" id="{36076D76-BAEF-48BF-B3FA-1B860D18908A}"/>
              </a:ext>
            </a:extLst>
          </p:cNvPr>
          <p:cNvSpPr txBox="1"/>
          <p:nvPr/>
        </p:nvSpPr>
        <p:spPr>
          <a:xfrm>
            <a:off x="248437" y="3432875"/>
            <a:ext cx="11695125" cy="830997"/>
          </a:xfrm>
          <a:prstGeom prst="rect">
            <a:avLst/>
          </a:prstGeom>
          <a:noFill/>
        </p:spPr>
        <p:txBody>
          <a:bodyPr wrap="none" rtlCol="0">
            <a:spAutoFit/>
          </a:bodyPr>
          <a:lstStyle/>
          <a:p>
            <a:r>
              <a:rPr lang="cs-CZ" sz="2400" cap="small" spc="600" dirty="0">
                <a:ln w="44450" cmpd="thinThick">
                  <a:solidFill>
                    <a:schemeClr val="tx2">
                      <a:lumMod val="50000"/>
                      <a:alpha val="69000"/>
                    </a:schemeClr>
                  </a:solidFill>
                  <a:prstDash val="solid"/>
                </a:ln>
                <a:solidFill>
                  <a:srgbClr val="00B050"/>
                </a:solidFill>
                <a:effectLst>
                  <a:glow rad="495300">
                    <a:schemeClr val="bg1">
                      <a:alpha val="40000"/>
                    </a:schemeClr>
                  </a:glow>
                  <a:outerShdw blurRad="152400" dist="63500" dir="16200000" sx="163000" sy="163000" rotWithShape="0">
                    <a:schemeClr val="accent6">
                      <a:lumMod val="60000"/>
                      <a:lumOff val="40000"/>
                      <a:alpha val="74000"/>
                    </a:schemeClr>
                  </a:outerShdw>
                </a:effectLst>
                <a:latin typeface="Palatino Linotype" panose="02040502050505030304" pitchFamily="18" charset="0"/>
                <a:ea typeface="BatangChe" panose="02030609000101010101" pitchFamily="49" charset="-127"/>
              </a:rPr>
              <a:t>se </a:t>
            </a:r>
            <a:r>
              <a:rPr lang="cs-CZ" sz="2800" cap="small" spc="600" dirty="0">
                <a:ln w="44450" cmpd="thinThick">
                  <a:solidFill>
                    <a:schemeClr val="tx2">
                      <a:lumMod val="50000"/>
                      <a:alpha val="69000"/>
                    </a:schemeClr>
                  </a:solidFill>
                  <a:prstDash val="solid"/>
                </a:ln>
                <a:solidFill>
                  <a:srgbClr val="00B050"/>
                </a:solidFill>
                <a:effectLst>
                  <a:glow rad="495300">
                    <a:schemeClr val="bg1">
                      <a:alpha val="40000"/>
                    </a:schemeClr>
                  </a:glow>
                  <a:outerShdw blurRad="152400" dist="63500" dir="16200000" sx="163000" sy="163000" rotWithShape="0">
                    <a:schemeClr val="accent6">
                      <a:lumMod val="60000"/>
                      <a:lumOff val="40000"/>
                      <a:alpha val="74000"/>
                    </a:schemeClr>
                  </a:outerShdw>
                </a:effectLst>
                <a:latin typeface="Palatino Linotype" panose="02040502050505030304" pitchFamily="18" charset="0"/>
                <a:ea typeface="BatangChe" panose="02030609000101010101" pitchFamily="49" charset="-127"/>
              </a:rPr>
              <a:t>zaměřením</a:t>
            </a:r>
            <a:r>
              <a:rPr lang="cs-CZ" sz="2400" cap="small" spc="600" dirty="0">
                <a:ln w="44450" cmpd="thinThick">
                  <a:solidFill>
                    <a:schemeClr val="tx2">
                      <a:lumMod val="50000"/>
                      <a:alpha val="69000"/>
                    </a:schemeClr>
                  </a:solidFill>
                  <a:prstDash val="solid"/>
                </a:ln>
                <a:solidFill>
                  <a:srgbClr val="00B050"/>
                </a:solidFill>
                <a:effectLst>
                  <a:glow rad="495300">
                    <a:schemeClr val="bg1">
                      <a:alpha val="40000"/>
                    </a:schemeClr>
                  </a:glow>
                  <a:outerShdw blurRad="152400" dist="63500" dir="16200000" sx="163000" sy="163000" rotWithShape="0">
                    <a:schemeClr val="accent6">
                      <a:lumMod val="60000"/>
                      <a:lumOff val="40000"/>
                      <a:alpha val="74000"/>
                    </a:schemeClr>
                  </a:outerShdw>
                </a:effectLst>
                <a:latin typeface="Palatino Linotype" panose="02040502050505030304" pitchFamily="18" charset="0"/>
                <a:ea typeface="BatangChe" panose="02030609000101010101" pitchFamily="49" charset="-127"/>
              </a:rPr>
              <a:t> na situaci v Řecku v době migrační krize</a:t>
            </a:r>
            <a:br>
              <a:rPr lang="cs-CZ" sz="4800" cap="small" spc="600" dirty="0">
                <a:ln w="44450" cmpd="thinThick">
                  <a:solidFill>
                    <a:schemeClr val="tx2">
                      <a:lumMod val="50000"/>
                      <a:alpha val="69000"/>
                    </a:schemeClr>
                  </a:solidFill>
                  <a:prstDash val="solid"/>
                </a:ln>
                <a:solidFill>
                  <a:srgbClr val="00B050"/>
                </a:solidFill>
                <a:effectLst>
                  <a:glow rad="495300">
                    <a:schemeClr val="bg1">
                      <a:alpha val="40000"/>
                    </a:schemeClr>
                  </a:glow>
                  <a:outerShdw blurRad="152400" dist="63500" dir="16200000" sx="163000" sy="163000" rotWithShape="0">
                    <a:schemeClr val="bg1">
                      <a:lumMod val="65000"/>
                      <a:alpha val="74000"/>
                    </a:schemeClr>
                  </a:outerShdw>
                </a:effectLst>
                <a:latin typeface="Palatino Linotype" panose="02040502050505030304" pitchFamily="18" charset="0"/>
                <a:ea typeface="BatangChe" panose="02030609000101010101" pitchFamily="49" charset="-127"/>
              </a:rPr>
            </a:br>
            <a:endParaRPr lang="cs-CZ" sz="2400" dirty="0">
              <a:solidFill>
                <a:srgbClr val="00B050"/>
              </a:solidFill>
            </a:endParaRPr>
          </a:p>
        </p:txBody>
      </p:sp>
      <p:sp>
        <p:nvSpPr>
          <p:cNvPr id="9" name="TextovéPole 8">
            <a:extLst>
              <a:ext uri="{FF2B5EF4-FFF2-40B4-BE49-F238E27FC236}">
                <a16:creationId xmlns:a16="http://schemas.microsoft.com/office/drawing/2014/main" id="{99A96D19-E82D-4599-A558-A2CEEAEF6EE5}"/>
              </a:ext>
            </a:extLst>
          </p:cNvPr>
          <p:cNvSpPr txBox="1"/>
          <p:nvPr/>
        </p:nvSpPr>
        <p:spPr>
          <a:xfrm>
            <a:off x="1264163" y="886550"/>
            <a:ext cx="9663671" cy="1015663"/>
          </a:xfrm>
          <a:prstGeom prst="rect">
            <a:avLst/>
          </a:prstGeom>
          <a:noFill/>
        </p:spPr>
        <p:txBody>
          <a:bodyPr wrap="none" rtlCol="0">
            <a:spAutoFit/>
          </a:bodyPr>
          <a:lstStyle/>
          <a:p>
            <a:r>
              <a:rPr lang="cs-CZ" sz="6000" cap="small" spc="600" dirty="0">
                <a:ln w="44450" cmpd="thinThick">
                  <a:solidFill>
                    <a:schemeClr val="tx2">
                      <a:lumMod val="50000"/>
                      <a:alpha val="69000"/>
                    </a:schemeClr>
                  </a:solidFill>
                  <a:prstDash val="solid"/>
                </a:ln>
                <a:effectLst>
                  <a:glow rad="495300">
                    <a:schemeClr val="bg1">
                      <a:alpha val="40000"/>
                    </a:schemeClr>
                  </a:glow>
                  <a:outerShdw blurRad="152400" dist="63500" dir="16200000" sx="163000" sy="163000" rotWithShape="0">
                    <a:schemeClr val="accent6">
                      <a:lumMod val="60000"/>
                      <a:lumOff val="40000"/>
                      <a:alpha val="74000"/>
                    </a:schemeClr>
                  </a:outerShdw>
                </a:effectLst>
                <a:latin typeface="Palatino Linotype" panose="02040502050505030304" pitchFamily="18" charset="0"/>
                <a:ea typeface="BatangChe" panose="02030609000101010101" pitchFamily="49" charset="-127"/>
              </a:rPr>
              <a:t>Úvod do problematiky</a:t>
            </a:r>
            <a:endParaRPr lang="cs-CZ" sz="6000" dirty="0"/>
          </a:p>
        </p:txBody>
      </p:sp>
    </p:spTree>
    <p:extLst>
      <p:ext uri="{BB962C8B-B14F-4D97-AF65-F5344CB8AC3E}">
        <p14:creationId xmlns:p14="http://schemas.microsoft.com/office/powerpoint/2010/main" val="385144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1000"/>
                                        <p:tgtEl>
                                          <p:spTgt spid="9">
                                            <p:txEl>
                                              <p:pRg st="0" end="0"/>
                                            </p:txEl>
                                          </p:spTgt>
                                        </p:tgtEl>
                                      </p:cBhvr>
                                    </p:animEffect>
                                    <p:anim calcmode="lin" valueType="num">
                                      <p:cBhvr>
                                        <p:cTn id="1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52499"/>
          </a:xfrm>
        </p:spPr>
        <p:txBody>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BARIÉRY KE VZDĚLÁVÁNÍ</a:t>
            </a:r>
            <a:endParaRPr lang="cs-CZ" b="1" spc="300" dirty="0">
              <a:solidFill>
                <a:schemeClr val="accent6"/>
              </a:solidFill>
            </a:endParaRPr>
          </a:p>
        </p:txBody>
      </p:sp>
      <p:pic>
        <p:nvPicPr>
          <p:cNvPr id="11" name="Obrázek 10">
            <a:extLst>
              <a:ext uri="{FF2B5EF4-FFF2-40B4-BE49-F238E27FC236}">
                <a16:creationId xmlns:a16="http://schemas.microsoft.com/office/drawing/2014/main" id="{E5AB7ECC-C139-4083-8B45-D782FF962BE1}"/>
              </a:ext>
            </a:extLst>
          </p:cNvPr>
          <p:cNvPicPr>
            <a:picLocks noChangeAspect="1"/>
          </p:cNvPicPr>
          <p:nvPr/>
        </p:nvPicPr>
        <p:blipFill>
          <a:blip r:embed="rId3"/>
          <a:stretch>
            <a:fillRect/>
          </a:stretch>
        </p:blipFill>
        <p:spPr>
          <a:xfrm>
            <a:off x="473823" y="952500"/>
            <a:ext cx="7532718" cy="4196886"/>
          </a:xfrm>
          <a:prstGeom prst="rect">
            <a:avLst/>
          </a:prstGeom>
        </p:spPr>
      </p:pic>
      <p:sp>
        <p:nvSpPr>
          <p:cNvPr id="12" name="Obdélník 11">
            <a:extLst>
              <a:ext uri="{FF2B5EF4-FFF2-40B4-BE49-F238E27FC236}">
                <a16:creationId xmlns:a16="http://schemas.microsoft.com/office/drawing/2014/main" id="{4A114006-0497-4871-B439-C72BDFB67A6D}"/>
              </a:ext>
            </a:extLst>
          </p:cNvPr>
          <p:cNvSpPr/>
          <p:nvPr/>
        </p:nvSpPr>
        <p:spPr>
          <a:xfrm rot="21262235">
            <a:off x="2605436" y="5176805"/>
            <a:ext cx="9726534" cy="923330"/>
          </a:xfrm>
          <a:prstGeom prst="rect">
            <a:avLst/>
          </a:prstGeom>
        </p:spPr>
        <p:txBody>
          <a:bodyPr wrap="square">
            <a:spAutoFit/>
          </a:bodyPr>
          <a:lstStyle/>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 Aktuální situace: (nenaplněné základní životní potřeby, tenze v uprchlickém táboře, psychický stav rodičů, negativní atmosféra, útoky na tábory, odmítání společností)</a:t>
            </a:r>
          </a:p>
        </p:txBody>
      </p:sp>
    </p:spTree>
    <p:extLst>
      <p:ext uri="{BB962C8B-B14F-4D97-AF65-F5344CB8AC3E}">
        <p14:creationId xmlns:p14="http://schemas.microsoft.com/office/powerpoint/2010/main" val="6406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anim calcmode="lin" valueType="num">
                                      <p:cBhvr>
                                        <p:cTn id="12" dur="1250" fill="hold"/>
                                        <p:tgtEl>
                                          <p:spTgt spid="11"/>
                                        </p:tgtEl>
                                        <p:attrNameLst>
                                          <p:attrName>ppt_x</p:attrName>
                                        </p:attrNameLst>
                                      </p:cBhvr>
                                      <p:tavLst>
                                        <p:tav tm="0">
                                          <p:val>
                                            <p:strVal val="#ppt_x"/>
                                          </p:val>
                                        </p:tav>
                                        <p:tav tm="100000">
                                          <p:val>
                                            <p:strVal val="#ppt_x"/>
                                          </p:val>
                                        </p:tav>
                                      </p:tavLst>
                                    </p:anim>
                                    <p:anim calcmode="lin" valueType="num">
                                      <p:cBhvr>
                                        <p:cTn id="13" dur="12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325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250"/>
                                        <p:tgtEl>
                                          <p:spTgt spid="12"/>
                                        </p:tgtEl>
                                      </p:cBhvr>
                                    </p:animEffect>
                                    <p:anim calcmode="lin" valueType="num">
                                      <p:cBhvr>
                                        <p:cTn id="18" dur="1250" fill="hold"/>
                                        <p:tgtEl>
                                          <p:spTgt spid="12"/>
                                        </p:tgtEl>
                                        <p:attrNameLst>
                                          <p:attrName>ppt_x</p:attrName>
                                        </p:attrNameLst>
                                      </p:cBhvr>
                                      <p:tavLst>
                                        <p:tav tm="0">
                                          <p:val>
                                            <p:strVal val="#ppt_x"/>
                                          </p:val>
                                        </p:tav>
                                        <p:tav tm="100000">
                                          <p:val>
                                            <p:strVal val="#ppt_x"/>
                                          </p:val>
                                        </p:tav>
                                      </p:tavLst>
                                    </p:anim>
                                    <p:anim calcmode="lin" valueType="num">
                                      <p:cBhvr>
                                        <p:cTn id="19" dur="1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52499"/>
          </a:xfrm>
        </p:spPr>
        <p:txBody>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BARIÉRY KE VZDĚLÁVÁNÍ</a:t>
            </a:r>
            <a:endParaRPr lang="cs-CZ" b="1" spc="300" dirty="0">
              <a:solidFill>
                <a:schemeClr val="accent6"/>
              </a:solidFill>
            </a:endParaRPr>
          </a:p>
        </p:txBody>
      </p:sp>
      <p:sp>
        <p:nvSpPr>
          <p:cNvPr id="3" name="Zástupný obsah 2">
            <a:extLst>
              <a:ext uri="{FF2B5EF4-FFF2-40B4-BE49-F238E27FC236}">
                <a16:creationId xmlns:a16="http://schemas.microsoft.com/office/drawing/2014/main" id="{2BA60F1E-E356-4789-BE32-FBC31B505081}"/>
              </a:ext>
            </a:extLst>
          </p:cNvPr>
          <p:cNvSpPr>
            <a:spLocks noGrp="1"/>
          </p:cNvSpPr>
          <p:nvPr>
            <p:ph idx="1"/>
          </p:nvPr>
        </p:nvSpPr>
        <p:spPr>
          <a:xfrm>
            <a:off x="838200" y="952500"/>
            <a:ext cx="10515600" cy="5613400"/>
          </a:xfrm>
        </p:spPr>
        <p:txBody>
          <a:bodyPr>
            <a:normAutofit/>
          </a:bodyPr>
          <a:lstStyle/>
          <a:p>
            <a:pPr marL="0" indent="0">
              <a:buNone/>
            </a:pPr>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Nízká úroveň vzdělání /široké spektrum dovedností</a:t>
            </a:r>
          </a:p>
          <a:p>
            <a:pPr>
              <a:buFontTx/>
              <a:buChar char="-"/>
            </a:pPr>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Kvůli konfliktu velmi různorodá historie školní docházky</a:t>
            </a:r>
          </a:p>
          <a:p>
            <a:pPr>
              <a:buFontTx/>
              <a:buChar char="-"/>
            </a:pPr>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Některé mají nulovou zkušenost se školou (školy jsou v konfliktních situacích často terčem útoků)</a:t>
            </a:r>
          </a:p>
          <a:p>
            <a:pPr>
              <a:buFontTx/>
              <a:buChar char="-"/>
            </a:pPr>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Některé ozbrojené skupiny brání dětem ve vstupu do škol (například Talibán v Afghánistánu)</a:t>
            </a:r>
          </a:p>
          <a:p>
            <a:pPr>
              <a:buFontTx/>
              <a:buChar char="-"/>
            </a:pPr>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Situace, kdy jsou na útěku, je ponechává bez přístupu do škol (jednak kvůli přesunu, ale často v hostitelských zemích nemají možnost školu navštěvovat)</a:t>
            </a:r>
          </a:p>
        </p:txBody>
      </p:sp>
    </p:spTree>
    <p:extLst>
      <p:ext uri="{BB962C8B-B14F-4D97-AF65-F5344CB8AC3E}">
        <p14:creationId xmlns:p14="http://schemas.microsoft.com/office/powerpoint/2010/main" val="339786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52499"/>
          </a:xfrm>
        </p:spPr>
        <p:txBody>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TRAUMA</a:t>
            </a:r>
            <a:endParaRPr lang="cs-CZ" b="1" spc="300" dirty="0">
              <a:solidFill>
                <a:schemeClr val="accent6"/>
              </a:solidFill>
            </a:endParaRPr>
          </a:p>
        </p:txBody>
      </p:sp>
      <p:pic>
        <p:nvPicPr>
          <p:cNvPr id="6" name="Obrázek 5">
            <a:extLst>
              <a:ext uri="{FF2B5EF4-FFF2-40B4-BE49-F238E27FC236}">
                <a16:creationId xmlns:a16="http://schemas.microsoft.com/office/drawing/2014/main" id="{C583F651-12ED-40AB-AB34-A4D6AFEE3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272" y="796277"/>
            <a:ext cx="9141454" cy="6075551"/>
          </a:xfrm>
          <a:prstGeom prst="rect">
            <a:avLst/>
          </a:prstGeom>
        </p:spPr>
      </p:pic>
      <p:sp>
        <p:nvSpPr>
          <p:cNvPr id="7" name="Obdélník 6">
            <a:extLst>
              <a:ext uri="{FF2B5EF4-FFF2-40B4-BE49-F238E27FC236}">
                <a16:creationId xmlns:a16="http://schemas.microsoft.com/office/drawing/2014/main" id="{C60CE1BE-BC53-4733-B1C9-B58FF955FACB}"/>
              </a:ext>
            </a:extLst>
          </p:cNvPr>
          <p:cNvSpPr/>
          <p:nvPr/>
        </p:nvSpPr>
        <p:spPr>
          <a:xfrm rot="20097667">
            <a:off x="8728598" y="5600057"/>
            <a:ext cx="3429144" cy="923330"/>
          </a:xfrm>
          <a:prstGeom prst="rect">
            <a:avLst/>
          </a:prstGeom>
        </p:spPr>
        <p:txBody>
          <a:bodyPr wrap="none">
            <a:spAutoFit/>
          </a:bodyPr>
          <a:lstStyle/>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Amygdala: 	-útok</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 		-útěk</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 		-zmražení</a:t>
            </a:r>
          </a:p>
        </p:txBody>
      </p:sp>
    </p:spTree>
    <p:extLst>
      <p:ext uri="{BB962C8B-B14F-4D97-AF65-F5344CB8AC3E}">
        <p14:creationId xmlns:p14="http://schemas.microsoft.com/office/powerpoint/2010/main" val="378891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pic>
        <p:nvPicPr>
          <p:cNvPr id="6" name="Obrázek 5">
            <a:extLst>
              <a:ext uri="{FF2B5EF4-FFF2-40B4-BE49-F238E27FC236}">
                <a16:creationId xmlns:a16="http://schemas.microsoft.com/office/drawing/2014/main" id="{FB326DED-BFF0-4EC7-BCD2-5053128B1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950" y="-314300"/>
            <a:ext cx="2673010" cy="7172300"/>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52499"/>
          </a:xfrm>
        </p:spPr>
        <p:txBody>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Projevy TRAUMATU</a:t>
            </a:r>
            <a:endParaRPr lang="cs-CZ" b="1" spc="300" dirty="0">
              <a:solidFill>
                <a:schemeClr val="accent6"/>
              </a:solidFill>
            </a:endParaRPr>
          </a:p>
        </p:txBody>
      </p:sp>
      <p:sp>
        <p:nvSpPr>
          <p:cNvPr id="3" name="Zástupný obsah 2">
            <a:extLst>
              <a:ext uri="{FF2B5EF4-FFF2-40B4-BE49-F238E27FC236}">
                <a16:creationId xmlns:a16="http://schemas.microsoft.com/office/drawing/2014/main" id="{2BA60F1E-E356-4789-BE32-FBC31B505081}"/>
              </a:ext>
            </a:extLst>
          </p:cNvPr>
          <p:cNvSpPr>
            <a:spLocks noGrp="1"/>
          </p:cNvSpPr>
          <p:nvPr>
            <p:ph idx="1"/>
          </p:nvPr>
        </p:nvSpPr>
        <p:spPr>
          <a:xfrm>
            <a:off x="135925" y="952499"/>
            <a:ext cx="8798010" cy="6219801"/>
          </a:xfrm>
        </p:spPr>
        <p:txBody>
          <a:bodyPr>
            <a:normAutofit fontScale="77500" lnSpcReduction="20000"/>
          </a:bodyPr>
          <a:lstStyle/>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Odlišné reakce: emocionální výbuchy (pracovní list)</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Výkyvy nálad, záchvaty vzteku (třída naruby)</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Plačtivost </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Problémy s pozorností</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Strach, úzkost </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Smutek, nevrlost</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Vzpomínky na traumatické událost/Vyhýbání se hovoru o čemkoli, co připomíná traumatickou událost</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Opakované hraní si na události spojené s vystavením traumatu (hra na mučení)</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Problémy s koordinací chování a emocí</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Nezvládání odloučení od rodičů </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Insomnie/Hypersomnie, Noční můry</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Nedostatek chuti k aktivitám, které měl jedinec dříve v oblibě </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Bolesti hlavy, břišní bolesti 	…atd.</a:t>
            </a:r>
          </a:p>
        </p:txBody>
      </p:sp>
    </p:spTree>
    <p:extLst>
      <p:ext uri="{BB962C8B-B14F-4D97-AF65-F5344CB8AC3E}">
        <p14:creationId xmlns:p14="http://schemas.microsoft.com/office/powerpoint/2010/main" val="150122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1250"/>
                                        <p:tgtEl>
                                          <p:spTgt spid="3">
                                            <p:txEl>
                                              <p:pRg st="0" end="0"/>
                                            </p:txEl>
                                          </p:spTgt>
                                        </p:tgtEl>
                                      </p:cBhvr>
                                    </p:animEffect>
                                  </p:childTnLst>
                                </p:cTn>
                              </p:par>
                            </p:childTnLst>
                          </p:cTn>
                        </p:par>
                        <p:par>
                          <p:cTn id="18" fill="hold">
                            <p:stCondLst>
                              <p:cond delay="4250"/>
                            </p:stCondLst>
                            <p:childTnLst>
                              <p:par>
                                <p:cTn id="19" presetID="6"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1250"/>
                                        <p:tgtEl>
                                          <p:spTgt spid="3">
                                            <p:txEl>
                                              <p:pRg st="1" end="1"/>
                                            </p:txEl>
                                          </p:spTgt>
                                        </p:tgtEl>
                                      </p:cBhvr>
                                    </p:animEffect>
                                  </p:childTnLst>
                                </p:cTn>
                              </p:par>
                            </p:childTnLst>
                          </p:cTn>
                        </p:par>
                        <p:par>
                          <p:cTn id="22" fill="hold">
                            <p:stCondLst>
                              <p:cond delay="5500"/>
                            </p:stCondLst>
                            <p:childTnLst>
                              <p:par>
                                <p:cTn id="23" presetID="6"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1250"/>
                                        <p:tgtEl>
                                          <p:spTgt spid="3">
                                            <p:txEl>
                                              <p:pRg st="2" end="2"/>
                                            </p:txEl>
                                          </p:spTgt>
                                        </p:tgtEl>
                                      </p:cBhvr>
                                    </p:animEffect>
                                  </p:childTnLst>
                                </p:cTn>
                              </p:par>
                            </p:childTnLst>
                          </p:cTn>
                        </p:par>
                        <p:par>
                          <p:cTn id="26" fill="hold">
                            <p:stCondLst>
                              <p:cond delay="6750"/>
                            </p:stCondLst>
                            <p:childTnLst>
                              <p:par>
                                <p:cTn id="27" presetID="6"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1250"/>
                                        <p:tgtEl>
                                          <p:spTgt spid="3">
                                            <p:txEl>
                                              <p:pRg st="3" end="3"/>
                                            </p:txEl>
                                          </p:spTgt>
                                        </p:tgtEl>
                                      </p:cBhvr>
                                    </p:animEffect>
                                  </p:childTnLst>
                                </p:cTn>
                              </p:par>
                            </p:childTnLst>
                          </p:cTn>
                        </p:par>
                        <p:par>
                          <p:cTn id="30" fill="hold">
                            <p:stCondLst>
                              <p:cond delay="8000"/>
                            </p:stCondLst>
                            <p:childTnLst>
                              <p:par>
                                <p:cTn id="31" presetID="6"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1250"/>
                                        <p:tgtEl>
                                          <p:spTgt spid="3">
                                            <p:txEl>
                                              <p:pRg st="4" end="4"/>
                                            </p:txEl>
                                          </p:spTgt>
                                        </p:tgtEl>
                                      </p:cBhvr>
                                    </p:animEffect>
                                  </p:childTnLst>
                                </p:cTn>
                              </p:par>
                            </p:childTnLst>
                          </p:cTn>
                        </p:par>
                        <p:par>
                          <p:cTn id="34" fill="hold">
                            <p:stCondLst>
                              <p:cond delay="9250"/>
                            </p:stCondLst>
                            <p:childTnLst>
                              <p:par>
                                <p:cTn id="35" presetID="6"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1250"/>
                                        <p:tgtEl>
                                          <p:spTgt spid="3">
                                            <p:txEl>
                                              <p:pRg st="5" end="5"/>
                                            </p:txEl>
                                          </p:spTgt>
                                        </p:tgtEl>
                                      </p:cBhvr>
                                    </p:animEffect>
                                  </p:childTnLst>
                                </p:cTn>
                              </p:par>
                            </p:childTnLst>
                          </p:cTn>
                        </p:par>
                        <p:par>
                          <p:cTn id="38" fill="hold">
                            <p:stCondLst>
                              <p:cond delay="10500"/>
                            </p:stCondLst>
                            <p:childTnLst>
                              <p:par>
                                <p:cTn id="39" presetID="6" presetClass="entr" presetSubtype="16"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1250"/>
                                        <p:tgtEl>
                                          <p:spTgt spid="3">
                                            <p:txEl>
                                              <p:pRg st="6" end="6"/>
                                            </p:txEl>
                                          </p:spTgt>
                                        </p:tgtEl>
                                      </p:cBhvr>
                                    </p:animEffect>
                                  </p:childTnLst>
                                </p:cTn>
                              </p:par>
                            </p:childTnLst>
                          </p:cTn>
                        </p:par>
                        <p:par>
                          <p:cTn id="42" fill="hold">
                            <p:stCondLst>
                              <p:cond delay="11750"/>
                            </p:stCondLst>
                            <p:childTnLst>
                              <p:par>
                                <p:cTn id="43" presetID="6" presetClass="entr" presetSubtype="16"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circle(in)">
                                      <p:cBhvr>
                                        <p:cTn id="45" dur="1250"/>
                                        <p:tgtEl>
                                          <p:spTgt spid="3">
                                            <p:txEl>
                                              <p:pRg st="7" end="7"/>
                                            </p:txEl>
                                          </p:spTgt>
                                        </p:tgtEl>
                                      </p:cBhvr>
                                    </p:animEffect>
                                  </p:childTnLst>
                                </p:cTn>
                              </p:par>
                            </p:childTnLst>
                          </p:cTn>
                        </p:par>
                        <p:par>
                          <p:cTn id="46" fill="hold">
                            <p:stCondLst>
                              <p:cond delay="13000"/>
                            </p:stCondLst>
                            <p:childTnLst>
                              <p:par>
                                <p:cTn id="47" presetID="6" presetClass="entr" presetSubtype="16"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circle(in)">
                                      <p:cBhvr>
                                        <p:cTn id="49" dur="1250"/>
                                        <p:tgtEl>
                                          <p:spTgt spid="3">
                                            <p:txEl>
                                              <p:pRg st="8" end="8"/>
                                            </p:txEl>
                                          </p:spTgt>
                                        </p:tgtEl>
                                      </p:cBhvr>
                                    </p:animEffect>
                                  </p:childTnLst>
                                </p:cTn>
                              </p:par>
                            </p:childTnLst>
                          </p:cTn>
                        </p:par>
                        <p:par>
                          <p:cTn id="50" fill="hold">
                            <p:stCondLst>
                              <p:cond delay="14250"/>
                            </p:stCondLst>
                            <p:childTnLst>
                              <p:par>
                                <p:cTn id="51" presetID="6" presetClass="entr" presetSubtype="16" fill="hold" grpId="0"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circle(in)">
                                      <p:cBhvr>
                                        <p:cTn id="53" dur="1250"/>
                                        <p:tgtEl>
                                          <p:spTgt spid="3">
                                            <p:txEl>
                                              <p:pRg st="9" end="9"/>
                                            </p:txEl>
                                          </p:spTgt>
                                        </p:tgtEl>
                                      </p:cBhvr>
                                    </p:animEffect>
                                  </p:childTnLst>
                                </p:cTn>
                              </p:par>
                            </p:childTnLst>
                          </p:cTn>
                        </p:par>
                        <p:par>
                          <p:cTn id="54" fill="hold">
                            <p:stCondLst>
                              <p:cond delay="15500"/>
                            </p:stCondLst>
                            <p:childTnLst>
                              <p:par>
                                <p:cTn id="55" presetID="6" presetClass="entr" presetSubtype="16"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1250"/>
                                        <p:tgtEl>
                                          <p:spTgt spid="3">
                                            <p:txEl>
                                              <p:pRg st="10" end="10"/>
                                            </p:txEl>
                                          </p:spTgt>
                                        </p:tgtEl>
                                      </p:cBhvr>
                                    </p:animEffect>
                                  </p:childTnLst>
                                </p:cTn>
                              </p:par>
                            </p:childTnLst>
                          </p:cTn>
                        </p:par>
                        <p:par>
                          <p:cTn id="58" fill="hold">
                            <p:stCondLst>
                              <p:cond delay="16750"/>
                            </p:stCondLst>
                            <p:childTnLst>
                              <p:par>
                                <p:cTn id="59" presetID="6" presetClass="entr" presetSubtype="16" fill="hold" grpId="0"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circle(in)">
                                      <p:cBhvr>
                                        <p:cTn id="61" dur="1250"/>
                                        <p:tgtEl>
                                          <p:spTgt spid="3">
                                            <p:txEl>
                                              <p:pRg st="11" end="11"/>
                                            </p:txEl>
                                          </p:spTgt>
                                        </p:tgtEl>
                                      </p:cBhvr>
                                    </p:animEffect>
                                  </p:childTnLst>
                                </p:cTn>
                              </p:par>
                            </p:childTnLst>
                          </p:cTn>
                        </p:par>
                        <p:par>
                          <p:cTn id="62" fill="hold">
                            <p:stCondLst>
                              <p:cond delay="18000"/>
                            </p:stCondLst>
                            <p:childTnLst>
                              <p:par>
                                <p:cTn id="63" presetID="6" presetClass="entr" presetSubtype="16" fill="hold" grpId="0" nodeType="after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circle(in)">
                                      <p:cBhvr>
                                        <p:cTn id="65" dur="125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52499"/>
          </a:xfrm>
        </p:spPr>
        <p:txBody>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TRAUMA</a:t>
            </a:r>
            <a:endParaRPr lang="cs-CZ" b="1" spc="300" dirty="0">
              <a:solidFill>
                <a:schemeClr val="accent6"/>
              </a:solidFill>
            </a:endParaRPr>
          </a:p>
        </p:txBody>
      </p:sp>
      <p:sp>
        <p:nvSpPr>
          <p:cNvPr id="3" name="Zástupný obsah 2">
            <a:extLst>
              <a:ext uri="{FF2B5EF4-FFF2-40B4-BE49-F238E27FC236}">
                <a16:creationId xmlns:a16="http://schemas.microsoft.com/office/drawing/2014/main" id="{2BA60F1E-E356-4789-BE32-FBC31B505081}"/>
              </a:ext>
            </a:extLst>
          </p:cNvPr>
          <p:cNvSpPr>
            <a:spLocks noGrp="1"/>
          </p:cNvSpPr>
          <p:nvPr>
            <p:ph idx="1"/>
          </p:nvPr>
        </p:nvSpPr>
        <p:spPr>
          <a:xfrm>
            <a:off x="6692964" y="1270343"/>
            <a:ext cx="4821195" cy="5613400"/>
          </a:xfrm>
        </p:spPr>
        <p:txBody>
          <a:bodyPr>
            <a:normAutofit/>
          </a:bodyPr>
          <a:lstStyle/>
          <a:p>
            <a:pPr marL="0" indent="0">
              <a:buNone/>
            </a:pPr>
            <a:r>
              <a:rPr lang="cs-CZ" sz="4400"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Spouštěče</a:t>
            </a:r>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 </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aktivují vzpomínky na trauma</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může jimi být cokoli</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vrací se pocity a chování, které dotyčný prožíval při traumatické události </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(viz. schovávání se pod stůl před letadlem)</a:t>
            </a:r>
          </a:p>
          <a:p>
            <a:endPar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endParaRPr>
          </a:p>
        </p:txBody>
      </p:sp>
      <p:pic>
        <p:nvPicPr>
          <p:cNvPr id="7" name="Obrázek 6">
            <a:extLst>
              <a:ext uri="{FF2B5EF4-FFF2-40B4-BE49-F238E27FC236}">
                <a16:creationId xmlns:a16="http://schemas.microsoft.com/office/drawing/2014/main" id="{E383D83C-2D1C-42D0-BFF0-F3AFCC7A6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28157">
            <a:off x="-283041" y="1402492"/>
            <a:ext cx="6805689" cy="4053016"/>
          </a:xfrm>
          <a:prstGeom prst="rect">
            <a:avLst/>
          </a:prstGeom>
        </p:spPr>
      </p:pic>
    </p:spTree>
    <p:extLst>
      <p:ext uri="{BB962C8B-B14F-4D97-AF65-F5344CB8AC3E}">
        <p14:creationId xmlns:p14="http://schemas.microsoft.com/office/powerpoint/2010/main" val="353841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par>
                          <p:cTn id="22" fill="hold">
                            <p:stCondLst>
                              <p:cond delay="7000"/>
                            </p:stCondLst>
                            <p:childTnLst>
                              <p:par>
                                <p:cTn id="23" presetID="6"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par>
                          <p:cTn id="26" fill="hold">
                            <p:stCondLst>
                              <p:cond delay="9000"/>
                            </p:stCondLst>
                            <p:childTnLst>
                              <p:par>
                                <p:cTn id="27" presetID="6"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par>
                          <p:cTn id="30" fill="hold">
                            <p:stCondLst>
                              <p:cond delay="11000"/>
                            </p:stCondLst>
                            <p:childTnLst>
                              <p:par>
                                <p:cTn id="31" presetID="6"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45396"/>
          </a:xfrm>
        </p:spPr>
        <p:txBody>
          <a:bodyPr>
            <a:normAutofit/>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METODY práce s dětmi uprchlíky</a:t>
            </a:r>
            <a:endParaRPr lang="cs-CZ" b="1" spc="300" dirty="0">
              <a:solidFill>
                <a:schemeClr val="accent6"/>
              </a:solidFill>
            </a:endParaRPr>
          </a:p>
        </p:txBody>
      </p:sp>
      <p:sp>
        <p:nvSpPr>
          <p:cNvPr id="3" name="Zástupný obsah 2">
            <a:extLst>
              <a:ext uri="{FF2B5EF4-FFF2-40B4-BE49-F238E27FC236}">
                <a16:creationId xmlns:a16="http://schemas.microsoft.com/office/drawing/2014/main" id="{2BA60F1E-E356-4789-BE32-FBC31B505081}"/>
              </a:ext>
            </a:extLst>
          </p:cNvPr>
          <p:cNvSpPr>
            <a:spLocks noGrp="1"/>
          </p:cNvSpPr>
          <p:nvPr>
            <p:ph idx="1"/>
          </p:nvPr>
        </p:nvSpPr>
        <p:spPr>
          <a:xfrm>
            <a:off x="838200" y="1115878"/>
            <a:ext cx="10515600" cy="5393410"/>
          </a:xfrm>
        </p:spPr>
        <p:txBody>
          <a:bodyPr>
            <a:normAutofit fontScale="92500" lnSpcReduction="10000"/>
          </a:bodyPr>
          <a:lstStyle/>
          <a:p>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Techniky výuky jazyka pro cizince (opakování, jednoduchý slovník, pomalá mluva, sjednocená gestikulace,  vizuální pomůcky, ukázky, modely)</a:t>
            </a:r>
          </a:p>
          <a:p>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Dodávání odvahy a podpory (omezená kreativita, nízké sebevědomí, strach ze selhání, viz. dokreslování)</a:t>
            </a:r>
          </a:p>
          <a:p>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Individuální přístup, možnost volby (až změna cílů vzdělávání)</a:t>
            </a:r>
          </a:p>
          <a:p>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Vytvoření bezpečného prostředí, pozitivní a přijímající přístup</a:t>
            </a:r>
          </a:p>
          <a:p>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Změna aktivit po 15 – 20 minutách (problémy s pozorností)</a:t>
            </a:r>
          </a:p>
          <a:p>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Netrestání, ale pevné hranice a důslednost, jasně a zřetelně nastavený behaviorální management</a:t>
            </a:r>
          </a:p>
          <a:p>
            <a:endParaRPr lang="cs-CZ" b="1"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endParaRPr>
          </a:p>
        </p:txBody>
      </p:sp>
    </p:spTree>
    <p:extLst>
      <p:ext uri="{BB962C8B-B14F-4D97-AF65-F5344CB8AC3E}">
        <p14:creationId xmlns:p14="http://schemas.microsoft.com/office/powerpoint/2010/main" val="17860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1250"/>
                                        <p:tgtEl>
                                          <p:spTgt spid="3">
                                            <p:txEl>
                                              <p:pRg st="0" end="0"/>
                                            </p:txEl>
                                          </p:spTgt>
                                        </p:tgtEl>
                                      </p:cBhvr>
                                    </p:animEffect>
                                  </p:childTnLst>
                                </p:cTn>
                              </p:par>
                            </p:childTnLst>
                          </p:cTn>
                        </p:par>
                        <p:par>
                          <p:cTn id="12" fill="hold">
                            <p:stCondLst>
                              <p:cond delay="325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1250"/>
                                        <p:tgtEl>
                                          <p:spTgt spid="3">
                                            <p:txEl>
                                              <p:pRg st="1" end="1"/>
                                            </p:txEl>
                                          </p:spTgt>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1250"/>
                                        <p:tgtEl>
                                          <p:spTgt spid="3">
                                            <p:txEl>
                                              <p:pRg st="2" end="2"/>
                                            </p:txEl>
                                          </p:spTgt>
                                        </p:tgtEl>
                                      </p:cBhvr>
                                    </p:animEffect>
                                  </p:childTnLst>
                                </p:cTn>
                              </p:par>
                            </p:childTnLst>
                          </p:cTn>
                        </p:par>
                        <p:par>
                          <p:cTn id="20" fill="hold">
                            <p:stCondLst>
                              <p:cond delay="575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1250"/>
                                        <p:tgtEl>
                                          <p:spTgt spid="3">
                                            <p:txEl>
                                              <p:pRg st="3" end="3"/>
                                            </p:txEl>
                                          </p:spTgt>
                                        </p:tgtEl>
                                      </p:cBhvr>
                                    </p:animEffect>
                                  </p:childTnLst>
                                </p:cTn>
                              </p:par>
                            </p:childTnLst>
                          </p:cTn>
                        </p:par>
                        <p:par>
                          <p:cTn id="24" fill="hold">
                            <p:stCondLst>
                              <p:cond delay="7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250"/>
                                        <p:tgtEl>
                                          <p:spTgt spid="3">
                                            <p:txEl>
                                              <p:pRg st="4" end="4"/>
                                            </p:txEl>
                                          </p:spTgt>
                                        </p:tgtEl>
                                      </p:cBhvr>
                                    </p:animEffect>
                                  </p:childTnLst>
                                </p:cTn>
                              </p:par>
                            </p:childTnLst>
                          </p:cTn>
                        </p:par>
                        <p:par>
                          <p:cTn id="28" fill="hold">
                            <p:stCondLst>
                              <p:cond delay="8250"/>
                            </p:stCondLst>
                            <p:childTnLst>
                              <p:par>
                                <p:cTn id="29" presetID="6"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45396"/>
          </a:xfrm>
        </p:spPr>
        <p:txBody>
          <a:bodyPr>
            <a:normAutofit/>
          </a:bodyPr>
          <a:lstStyle/>
          <a:p>
            <a:pPr algn="ctr"/>
            <a:r>
              <a:rPr lang="cs-CZ" sz="4000"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METODY práce s dětmi uprchlíky</a:t>
            </a:r>
            <a:endParaRPr lang="cs-CZ" sz="4000" b="1" spc="300" dirty="0">
              <a:solidFill>
                <a:schemeClr val="accent6"/>
              </a:solidFill>
            </a:endParaRPr>
          </a:p>
        </p:txBody>
      </p:sp>
      <p:sp>
        <p:nvSpPr>
          <p:cNvPr id="3" name="Zástupný obsah 2">
            <a:extLst>
              <a:ext uri="{FF2B5EF4-FFF2-40B4-BE49-F238E27FC236}">
                <a16:creationId xmlns:a16="http://schemas.microsoft.com/office/drawing/2014/main" id="{2BA60F1E-E356-4789-BE32-FBC31B505081}"/>
              </a:ext>
            </a:extLst>
          </p:cNvPr>
          <p:cNvSpPr>
            <a:spLocks noGrp="1"/>
          </p:cNvSpPr>
          <p:nvPr>
            <p:ph idx="1"/>
          </p:nvPr>
        </p:nvSpPr>
        <p:spPr>
          <a:xfrm>
            <a:off x="838200" y="1115878"/>
            <a:ext cx="10515600" cy="5393410"/>
          </a:xfrm>
        </p:spPr>
        <p:txBody>
          <a:bodyPr>
            <a:normAutofit fontScale="92500" lnSpcReduction="20000"/>
          </a:bodyPr>
          <a:lstStyle/>
          <a:p>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Předvídatelná každodenní rutina (rituály, opakování)</a:t>
            </a:r>
          </a:p>
          <a:p>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Držení pevných hranic</a:t>
            </a:r>
          </a:p>
          <a:p>
            <a:pPr marL="0" indent="0">
              <a:buNone/>
            </a:pPr>
            <a:r>
              <a:rPr lang="cs-CZ" sz="2600"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(Děti trpící traumatem často testují hranice, zda opravdu existují – pokud ano, jsou pro ně uklidňující (v pozitivním a přijímajícím prostředí), poskytují jim pocit bezpečí, stability a předvídatelnosti</a:t>
            </a:r>
          </a:p>
          <a:p>
            <a:pPr lvl="2"/>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Důležité je nepokračovat v hodině, pokud děti vyrušují, ale okamžitě na ně reagovat</a:t>
            </a:r>
          </a:p>
          <a:p>
            <a:pPr lvl="2"/>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Děti si často musí následky svého chování nejdříve vyzkoušet, než plně porozumí tomu, co se od nich očekává</a:t>
            </a:r>
          </a:p>
          <a:p>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Srozumitelná a jasně stanovená pravidla</a:t>
            </a:r>
          </a:p>
          <a:p>
            <a:pPr lvl="2"/>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Neustále by jim mělo být jasné, co se od nich očekává, včetně přestávek, odchodu na toaletu, přesunu/vstupu do školy</a:t>
            </a:r>
          </a:p>
          <a:p>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Seberegulace učitele: zachovat klid v každé situaci</a:t>
            </a:r>
          </a:p>
          <a:p>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Znalost traumatu a jeho projevů</a:t>
            </a:r>
          </a:p>
          <a:p>
            <a:r>
              <a:rPr lang="cs-CZ" b="1" spc="300" dirty="0">
                <a:ln w="22225">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Relaxační techniky, možnost se zklidnit</a:t>
            </a:r>
          </a:p>
        </p:txBody>
      </p:sp>
    </p:spTree>
    <p:extLst>
      <p:ext uri="{BB962C8B-B14F-4D97-AF65-F5344CB8AC3E}">
        <p14:creationId xmlns:p14="http://schemas.microsoft.com/office/powerpoint/2010/main" val="319727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1250"/>
                                        <p:tgtEl>
                                          <p:spTgt spid="3">
                                            <p:txEl>
                                              <p:pRg st="0" end="0"/>
                                            </p:txEl>
                                          </p:spTgt>
                                        </p:tgtEl>
                                      </p:cBhvr>
                                    </p:animEffect>
                                  </p:childTnLst>
                                </p:cTn>
                              </p:par>
                            </p:childTnLst>
                          </p:cTn>
                        </p:par>
                        <p:par>
                          <p:cTn id="12" fill="hold">
                            <p:stCondLst>
                              <p:cond delay="325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1250"/>
                                        <p:tgtEl>
                                          <p:spTgt spid="3">
                                            <p:txEl>
                                              <p:pRg st="1" end="1"/>
                                            </p:txEl>
                                          </p:spTgt>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1250"/>
                                        <p:tgtEl>
                                          <p:spTgt spid="3">
                                            <p:txEl>
                                              <p:pRg st="2" end="2"/>
                                            </p:txEl>
                                          </p:spTgt>
                                        </p:tgtEl>
                                      </p:cBhvr>
                                    </p:animEffect>
                                  </p:childTnLst>
                                </p:cTn>
                              </p:par>
                            </p:childTnLst>
                          </p:cTn>
                        </p:par>
                        <p:par>
                          <p:cTn id="20" fill="hold">
                            <p:stCondLst>
                              <p:cond delay="575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1250"/>
                                        <p:tgtEl>
                                          <p:spTgt spid="3">
                                            <p:txEl>
                                              <p:pRg st="3" end="3"/>
                                            </p:txEl>
                                          </p:spTgt>
                                        </p:tgtEl>
                                      </p:cBhvr>
                                    </p:animEffect>
                                  </p:childTnLst>
                                </p:cTn>
                              </p:par>
                            </p:childTnLst>
                          </p:cTn>
                        </p:par>
                        <p:par>
                          <p:cTn id="24" fill="hold">
                            <p:stCondLst>
                              <p:cond delay="7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250"/>
                                        <p:tgtEl>
                                          <p:spTgt spid="3">
                                            <p:txEl>
                                              <p:pRg st="4" end="4"/>
                                            </p:txEl>
                                          </p:spTgt>
                                        </p:tgtEl>
                                      </p:cBhvr>
                                    </p:animEffect>
                                  </p:childTnLst>
                                </p:cTn>
                              </p:par>
                            </p:childTnLst>
                          </p:cTn>
                        </p:par>
                        <p:par>
                          <p:cTn id="28" fill="hold">
                            <p:stCondLst>
                              <p:cond delay="8250"/>
                            </p:stCondLst>
                            <p:childTnLst>
                              <p:par>
                                <p:cTn id="29" presetID="6"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1250"/>
                                        <p:tgtEl>
                                          <p:spTgt spid="3">
                                            <p:txEl>
                                              <p:pRg st="5" end="5"/>
                                            </p:txEl>
                                          </p:spTgt>
                                        </p:tgtEl>
                                      </p:cBhvr>
                                    </p:animEffect>
                                  </p:childTnLst>
                                </p:cTn>
                              </p:par>
                            </p:childTnLst>
                          </p:cTn>
                        </p:par>
                        <p:par>
                          <p:cTn id="32" fill="hold">
                            <p:stCondLst>
                              <p:cond delay="9500"/>
                            </p:stCondLst>
                            <p:childTnLst>
                              <p:par>
                                <p:cTn id="33" presetID="6" presetClass="entr" presetSubtype="16"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1250"/>
                                        <p:tgtEl>
                                          <p:spTgt spid="3">
                                            <p:txEl>
                                              <p:pRg st="6" end="6"/>
                                            </p:txEl>
                                          </p:spTgt>
                                        </p:tgtEl>
                                      </p:cBhvr>
                                    </p:animEffect>
                                  </p:childTnLst>
                                </p:cTn>
                              </p:par>
                            </p:childTnLst>
                          </p:cTn>
                        </p:par>
                        <p:par>
                          <p:cTn id="36" fill="hold">
                            <p:stCondLst>
                              <p:cond delay="10750"/>
                            </p:stCondLst>
                            <p:childTnLst>
                              <p:par>
                                <p:cTn id="37" presetID="6" presetClass="entr" presetSubtype="16"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1250"/>
                                        <p:tgtEl>
                                          <p:spTgt spid="3">
                                            <p:txEl>
                                              <p:pRg st="7" end="7"/>
                                            </p:txEl>
                                          </p:spTgt>
                                        </p:tgtEl>
                                      </p:cBhvr>
                                    </p:animEffect>
                                  </p:childTnLst>
                                </p:cTn>
                              </p:par>
                            </p:childTnLst>
                          </p:cTn>
                        </p:par>
                        <p:par>
                          <p:cTn id="40" fill="hold">
                            <p:stCondLst>
                              <p:cond delay="12000"/>
                            </p:stCondLst>
                            <p:childTnLst>
                              <p:par>
                                <p:cTn id="41" presetID="6" presetClass="entr" presetSubtype="16"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in)">
                                      <p:cBhvr>
                                        <p:cTn id="43" dur="1250"/>
                                        <p:tgtEl>
                                          <p:spTgt spid="3">
                                            <p:txEl>
                                              <p:pRg st="8" end="8"/>
                                            </p:txEl>
                                          </p:spTgt>
                                        </p:tgtEl>
                                      </p:cBhvr>
                                    </p:animEffect>
                                  </p:childTnLst>
                                </p:cTn>
                              </p:par>
                            </p:childTnLst>
                          </p:cTn>
                        </p:par>
                        <p:par>
                          <p:cTn id="44" fill="hold">
                            <p:stCondLst>
                              <p:cond delay="13250"/>
                            </p:stCondLst>
                            <p:childTnLst>
                              <p:par>
                                <p:cTn id="45" presetID="6" presetClass="entr" presetSubtype="16"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in)">
                                      <p:cBhvr>
                                        <p:cTn id="47"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45396"/>
          </a:xfrm>
        </p:spPr>
        <p:txBody>
          <a:bodyPr>
            <a:normAutofit/>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Behaviorální management</a:t>
            </a:r>
            <a:endParaRPr lang="cs-CZ" b="1" spc="300" dirty="0">
              <a:solidFill>
                <a:schemeClr val="accent6"/>
              </a:solidFill>
            </a:endParaRPr>
          </a:p>
        </p:txBody>
      </p:sp>
      <p:pic>
        <p:nvPicPr>
          <p:cNvPr id="8" name="Picture 11">
            <a:extLst>
              <a:ext uri="{FF2B5EF4-FFF2-40B4-BE49-F238E27FC236}">
                <a16:creationId xmlns:a16="http://schemas.microsoft.com/office/drawing/2014/main" id="{7A44201F-F0B7-4BE1-8F78-348A2FE291C1}"/>
              </a:ext>
            </a:extLst>
          </p:cNvPr>
          <p:cNvPicPr/>
          <p:nvPr/>
        </p:nvPicPr>
        <p:blipFill rotWithShape="1">
          <a:blip r:embed="rId3">
            <a:extLst>
              <a:ext uri="{28A0092B-C50C-407E-A947-70E740481C1C}">
                <a14:useLocalDpi xmlns:a14="http://schemas.microsoft.com/office/drawing/2010/main" val="0"/>
              </a:ext>
            </a:extLst>
          </a:blip>
          <a:srcRect l="728" r="-1" b="1586"/>
          <a:stretch/>
        </p:blipFill>
        <p:spPr bwMode="auto">
          <a:xfrm>
            <a:off x="448358" y="945397"/>
            <a:ext cx="6657202" cy="5477651"/>
          </a:xfrm>
          <a:prstGeom prst="rect">
            <a:avLst/>
          </a:prstGeom>
          <a:noFill/>
          <a:ln>
            <a:noFill/>
          </a:ln>
          <a:extLst>
            <a:ext uri="{53640926-AAD7-44D8-BBD7-CCE9431645EC}">
              <a14:shadowObscured xmlns:a14="http://schemas.microsoft.com/office/drawing/2010/main"/>
            </a:ext>
          </a:extLst>
        </p:spPr>
      </p:pic>
      <p:sp>
        <p:nvSpPr>
          <p:cNvPr id="9" name="Zástupný obsah 2">
            <a:extLst>
              <a:ext uri="{FF2B5EF4-FFF2-40B4-BE49-F238E27FC236}">
                <a16:creationId xmlns:a16="http://schemas.microsoft.com/office/drawing/2014/main" id="{5D48D6A7-6535-4C56-BA97-6484ECB1DA4E}"/>
              </a:ext>
            </a:extLst>
          </p:cNvPr>
          <p:cNvSpPr>
            <a:spLocks noGrp="1"/>
          </p:cNvSpPr>
          <p:nvPr>
            <p:ph idx="1"/>
          </p:nvPr>
        </p:nvSpPr>
        <p:spPr>
          <a:xfrm>
            <a:off x="7105560" y="996196"/>
            <a:ext cx="4248239" cy="5569704"/>
          </a:xfrm>
        </p:spPr>
        <p:txBody>
          <a:bodyPr>
            <a:normAutofit fontScale="92500"/>
          </a:bodyPr>
          <a:lstStyle/>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Pokud dítě narušuje hodinu, učitel uděluje čísla podle závažnosti narušení</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Nejde o trestání, ale o  informování</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Děti dostávají prostor ke zklidnění a zamyšlení </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Nastavování pevných (a snadno srozumitelných) hranic</a:t>
            </a:r>
          </a:p>
        </p:txBody>
      </p:sp>
    </p:spTree>
    <p:extLst>
      <p:ext uri="{BB962C8B-B14F-4D97-AF65-F5344CB8AC3E}">
        <p14:creationId xmlns:p14="http://schemas.microsoft.com/office/powerpoint/2010/main" val="171152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3500"/>
                            </p:stCondLst>
                            <p:childTnLst>
                              <p:par>
                                <p:cTn id="15" presetID="6" presetClass="entr" presetSubtype="16"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ircle(in)">
                                      <p:cBhvr>
                                        <p:cTn id="17" dur="1500"/>
                                        <p:tgtEl>
                                          <p:spTgt spid="9">
                                            <p:txEl>
                                              <p:pRg st="0" end="0"/>
                                            </p:txEl>
                                          </p:spTgt>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ircle(in)">
                                      <p:cBhvr>
                                        <p:cTn id="21" dur="1500"/>
                                        <p:tgtEl>
                                          <p:spTgt spid="9">
                                            <p:txEl>
                                              <p:pRg st="1" end="1"/>
                                            </p:txEl>
                                          </p:spTgt>
                                        </p:tgtEl>
                                      </p:cBhvr>
                                    </p:animEffect>
                                  </p:childTnLst>
                                </p:cTn>
                              </p:par>
                            </p:childTnLst>
                          </p:cTn>
                        </p:par>
                        <p:par>
                          <p:cTn id="22" fill="hold">
                            <p:stCondLst>
                              <p:cond delay="6500"/>
                            </p:stCondLst>
                            <p:childTnLst>
                              <p:par>
                                <p:cTn id="23" presetID="6" presetClass="entr" presetSubtype="16" fill="hold" grpId="0"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circle(in)">
                                      <p:cBhvr>
                                        <p:cTn id="25" dur="1500"/>
                                        <p:tgtEl>
                                          <p:spTgt spid="9">
                                            <p:txEl>
                                              <p:pRg st="2" end="2"/>
                                            </p:txEl>
                                          </p:spTgt>
                                        </p:tgtEl>
                                      </p:cBhvr>
                                    </p:animEffect>
                                  </p:childTnLst>
                                </p:cTn>
                              </p:par>
                            </p:childTnLst>
                          </p:cTn>
                        </p:par>
                        <p:par>
                          <p:cTn id="26" fill="hold">
                            <p:stCondLst>
                              <p:cond delay="8000"/>
                            </p:stCondLst>
                            <p:childTnLst>
                              <p:par>
                                <p:cTn id="27" presetID="6" presetClass="entr" presetSubtype="16" fill="hold" grpId="0" nodeType="after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circle(in)">
                                      <p:cBhvr>
                                        <p:cTn id="29" dur="1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1" y="-50798"/>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45396"/>
          </a:xfrm>
        </p:spPr>
        <p:txBody>
          <a:bodyPr>
            <a:normAutofit/>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Behaviorální management</a:t>
            </a:r>
            <a:endParaRPr lang="cs-CZ" b="1" spc="300" dirty="0">
              <a:solidFill>
                <a:schemeClr val="accent6"/>
              </a:solidFill>
            </a:endParaRPr>
          </a:p>
        </p:txBody>
      </p:sp>
      <p:pic>
        <p:nvPicPr>
          <p:cNvPr id="3" name="Obrázek 2">
            <a:extLst>
              <a:ext uri="{FF2B5EF4-FFF2-40B4-BE49-F238E27FC236}">
                <a16:creationId xmlns:a16="http://schemas.microsoft.com/office/drawing/2014/main" id="{BC1D0C0A-DB82-4313-BC90-9570D22604B7}"/>
              </a:ext>
            </a:extLst>
          </p:cNvPr>
          <p:cNvPicPr>
            <a:picLocks noChangeAspect="1"/>
          </p:cNvPicPr>
          <p:nvPr/>
        </p:nvPicPr>
        <p:blipFill>
          <a:blip r:embed="rId3"/>
          <a:stretch>
            <a:fillRect/>
          </a:stretch>
        </p:blipFill>
        <p:spPr>
          <a:xfrm>
            <a:off x="628755" y="790187"/>
            <a:ext cx="5848052" cy="6067812"/>
          </a:xfrm>
          <a:prstGeom prst="rect">
            <a:avLst/>
          </a:prstGeom>
        </p:spPr>
      </p:pic>
      <p:sp>
        <p:nvSpPr>
          <p:cNvPr id="9" name="Zástupný obsah 2">
            <a:extLst>
              <a:ext uri="{FF2B5EF4-FFF2-40B4-BE49-F238E27FC236}">
                <a16:creationId xmlns:a16="http://schemas.microsoft.com/office/drawing/2014/main" id="{35CD5320-4DA4-4350-9693-CC825345E571}"/>
              </a:ext>
            </a:extLst>
          </p:cNvPr>
          <p:cNvSpPr>
            <a:spLocks noGrp="1"/>
          </p:cNvSpPr>
          <p:nvPr>
            <p:ph idx="1"/>
          </p:nvPr>
        </p:nvSpPr>
        <p:spPr>
          <a:xfrm>
            <a:off x="7105560" y="996196"/>
            <a:ext cx="4248239" cy="5569704"/>
          </a:xfrm>
        </p:spPr>
        <p:txBody>
          <a:bodyPr>
            <a:normAutofit/>
          </a:bodyPr>
          <a:lstStyle/>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Učitel přemisťuje kolíčky v reakci na chování dětí</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Cílem každého dítěte je dostat se na Super studenta na konci každé hodiny (odměna v podobě nálepky, deset nálepek = certifikát účasti)</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Netrestání, informování</a:t>
            </a:r>
          </a:p>
        </p:txBody>
      </p:sp>
    </p:spTree>
    <p:extLst>
      <p:ext uri="{BB962C8B-B14F-4D97-AF65-F5344CB8AC3E}">
        <p14:creationId xmlns:p14="http://schemas.microsoft.com/office/powerpoint/2010/main" val="44143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ircle(in)">
                                      <p:cBhvr>
                                        <p:cTn id="17" dur="2000"/>
                                        <p:tgtEl>
                                          <p:spTgt spid="9">
                                            <p:txEl>
                                              <p:pRg st="0" end="0"/>
                                            </p:txEl>
                                          </p:spTgt>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ircle(in)">
                                      <p:cBhvr>
                                        <p:cTn id="21" dur="2000"/>
                                        <p:tgtEl>
                                          <p:spTgt spid="9">
                                            <p:txEl>
                                              <p:pRg st="1" end="1"/>
                                            </p:txEl>
                                          </p:spTgt>
                                        </p:tgtEl>
                                      </p:cBhvr>
                                    </p:animEffect>
                                  </p:childTnLst>
                                </p:cTn>
                              </p:par>
                            </p:childTnLst>
                          </p:cTn>
                        </p:par>
                        <p:par>
                          <p:cTn id="22" fill="hold">
                            <p:stCondLst>
                              <p:cond delay="7000"/>
                            </p:stCondLst>
                            <p:childTnLst>
                              <p:par>
                                <p:cTn id="23" presetID="6" presetClass="entr" presetSubtype="16" fill="hold" grpId="0"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circle(in)">
                                      <p:cBhvr>
                                        <p:cTn id="25"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2D3891E-F551-42EF-B48C-3A53F263C0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8" name="Nadpis 1"/>
          <p:cNvSpPr txBox="1">
            <a:spLocks/>
          </p:cNvSpPr>
          <p:nvPr/>
        </p:nvSpPr>
        <p:spPr>
          <a:xfrm>
            <a:off x="2209800" y="980727"/>
            <a:ext cx="7772400" cy="47846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9600" cap="small" spc="600" dirty="0">
                <a:ln w="44450" cmpd="thinThick">
                  <a:solidFill>
                    <a:schemeClr val="tx2">
                      <a:lumMod val="50000"/>
                      <a:alpha val="69000"/>
                    </a:schemeClr>
                  </a:solidFill>
                  <a:prstDash val="solid"/>
                </a:ln>
                <a:effectLst>
                  <a:glow rad="495300">
                    <a:schemeClr val="bg1">
                      <a:alpha val="40000"/>
                    </a:schemeClr>
                  </a:glow>
                  <a:outerShdw blurRad="152400" dist="63500" dir="16200000" sx="163000" sy="163000" rotWithShape="0">
                    <a:schemeClr val="accent6">
                      <a:lumMod val="60000"/>
                      <a:lumOff val="40000"/>
                      <a:alpha val="74000"/>
                    </a:schemeClr>
                  </a:outerShdw>
                </a:effectLst>
                <a:latin typeface="Palatino Linotype" panose="02040502050505030304" pitchFamily="18" charset="0"/>
                <a:ea typeface="BatangChe" panose="02030609000101010101" pitchFamily="49" charset="-127"/>
              </a:rPr>
              <a:t>Děkuji za pozornost</a:t>
            </a:r>
            <a:endParaRPr lang="cs-CZ" sz="9600" cap="small" dirty="0">
              <a:ln w="44450" cmpd="thinThick">
                <a:solidFill>
                  <a:schemeClr val="tx2">
                    <a:lumMod val="50000"/>
                    <a:alpha val="69000"/>
                  </a:schemeClr>
                </a:solidFill>
                <a:prstDash val="solid"/>
              </a:ln>
              <a:effectLst>
                <a:glow rad="495300">
                  <a:schemeClr val="bg1">
                    <a:alpha val="40000"/>
                  </a:schemeClr>
                </a:glow>
                <a:outerShdw blurRad="152400" dist="63500" dir="16200000" sx="163000" sy="163000" rotWithShape="0">
                  <a:schemeClr val="bg1">
                    <a:lumMod val="65000"/>
                    <a:alpha val="74000"/>
                  </a:schemeClr>
                </a:outerShdw>
              </a:effectLst>
              <a:latin typeface="Palatino Linotype" panose="02040502050505030304" pitchFamily="18" charset="0"/>
              <a:ea typeface="BatangChe" panose="02030609000101010101" pitchFamily="49" charset="-127"/>
            </a:endParaRPr>
          </a:p>
        </p:txBody>
      </p:sp>
    </p:spTree>
    <p:extLst>
      <p:ext uri="{BB962C8B-B14F-4D97-AF65-F5344CB8AC3E}">
        <p14:creationId xmlns:p14="http://schemas.microsoft.com/office/powerpoint/2010/main" val="219951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52499"/>
          </a:xfrm>
        </p:spPr>
        <p:txBody>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HOLČIČKA S KAMENEM</a:t>
            </a:r>
            <a:endParaRPr lang="cs-CZ" b="1" spc="300" dirty="0">
              <a:solidFill>
                <a:schemeClr val="accent6"/>
              </a:solidFill>
            </a:endParaRPr>
          </a:p>
        </p:txBody>
      </p:sp>
      <p:pic>
        <p:nvPicPr>
          <p:cNvPr id="6" name="Obrázek 5">
            <a:extLst>
              <a:ext uri="{FF2B5EF4-FFF2-40B4-BE49-F238E27FC236}">
                <a16:creationId xmlns:a16="http://schemas.microsoft.com/office/drawing/2014/main" id="{8229643F-8158-416A-BF96-5C2E13A48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913" y="887368"/>
            <a:ext cx="8076171" cy="6057129"/>
          </a:xfrm>
          <a:prstGeom prst="rect">
            <a:avLst/>
          </a:prstGeom>
        </p:spPr>
      </p:pic>
    </p:spTree>
    <p:extLst>
      <p:ext uri="{BB962C8B-B14F-4D97-AF65-F5344CB8AC3E}">
        <p14:creationId xmlns:p14="http://schemas.microsoft.com/office/powerpoint/2010/main" val="246051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750" fill="hold"/>
                                        <p:tgtEl>
                                          <p:spTgt spid="6"/>
                                        </p:tgtEl>
                                        <p:attrNameLst>
                                          <p:attrName>ppt_w</p:attrName>
                                        </p:attrNameLst>
                                      </p:cBhvr>
                                      <p:tavLst>
                                        <p:tav tm="0">
                                          <p:val>
                                            <p:fltVal val="0"/>
                                          </p:val>
                                        </p:tav>
                                        <p:tav tm="100000">
                                          <p:val>
                                            <p:strVal val="#ppt_w"/>
                                          </p:val>
                                        </p:tav>
                                      </p:tavLst>
                                    </p:anim>
                                    <p:anim calcmode="lin" valueType="num">
                                      <p:cBhvr>
                                        <p:cTn id="12" dur="1750" fill="hold"/>
                                        <p:tgtEl>
                                          <p:spTgt spid="6"/>
                                        </p:tgtEl>
                                        <p:attrNameLst>
                                          <p:attrName>ppt_h</p:attrName>
                                        </p:attrNameLst>
                                      </p:cBhvr>
                                      <p:tavLst>
                                        <p:tav tm="0">
                                          <p:val>
                                            <p:fltVal val="0"/>
                                          </p:val>
                                        </p:tav>
                                        <p:tav tm="100000">
                                          <p:val>
                                            <p:strVal val="#ppt_h"/>
                                          </p:val>
                                        </p:tav>
                                      </p:tavLst>
                                    </p:anim>
                                    <p:animEffect transition="in" filter="fade">
                                      <p:cBhvr>
                                        <p:cTn id="13"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52499"/>
          </a:xfrm>
        </p:spPr>
        <p:txBody>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SITUACE VE SVĚTĚ</a:t>
            </a:r>
            <a:endParaRPr lang="cs-CZ" b="1" spc="300" dirty="0">
              <a:solidFill>
                <a:schemeClr val="accent6"/>
              </a:solidFill>
            </a:endParaRPr>
          </a:p>
        </p:txBody>
      </p:sp>
      <p:pic>
        <p:nvPicPr>
          <p:cNvPr id="9" name="Obrázek 8">
            <a:extLst>
              <a:ext uri="{FF2B5EF4-FFF2-40B4-BE49-F238E27FC236}">
                <a16:creationId xmlns:a16="http://schemas.microsoft.com/office/drawing/2014/main" id="{CDF53565-2FAA-4573-BAB9-D1BC280AD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20" y="825500"/>
            <a:ext cx="9744994" cy="5905499"/>
          </a:xfrm>
          <a:prstGeom prst="rect">
            <a:avLst/>
          </a:prstGeom>
        </p:spPr>
      </p:pic>
      <p:pic>
        <p:nvPicPr>
          <p:cNvPr id="10" name="Obrázek 9">
            <a:extLst>
              <a:ext uri="{FF2B5EF4-FFF2-40B4-BE49-F238E27FC236}">
                <a16:creationId xmlns:a16="http://schemas.microsoft.com/office/drawing/2014/main" id="{762436F6-4F8B-424F-AC3C-6F0CF503125A}"/>
              </a:ext>
            </a:extLst>
          </p:cNvPr>
          <p:cNvPicPr>
            <a:picLocks noChangeAspect="1"/>
          </p:cNvPicPr>
          <p:nvPr/>
        </p:nvPicPr>
        <p:blipFill>
          <a:blip r:embed="rId4"/>
          <a:stretch>
            <a:fillRect/>
          </a:stretch>
        </p:blipFill>
        <p:spPr>
          <a:xfrm rot="1053776">
            <a:off x="342642" y="3972357"/>
            <a:ext cx="3425009" cy="2800095"/>
          </a:xfrm>
          <a:prstGeom prst="rect">
            <a:avLst/>
          </a:prstGeom>
        </p:spPr>
      </p:pic>
      <p:pic>
        <p:nvPicPr>
          <p:cNvPr id="11" name="Obrázek 10">
            <a:extLst>
              <a:ext uri="{FF2B5EF4-FFF2-40B4-BE49-F238E27FC236}">
                <a16:creationId xmlns:a16="http://schemas.microsoft.com/office/drawing/2014/main" id="{AA8C9CFE-D703-4132-9D36-5E185237E688}"/>
              </a:ext>
            </a:extLst>
          </p:cNvPr>
          <p:cNvPicPr>
            <a:picLocks noChangeAspect="1"/>
          </p:cNvPicPr>
          <p:nvPr/>
        </p:nvPicPr>
        <p:blipFill>
          <a:blip r:embed="rId5"/>
          <a:stretch>
            <a:fillRect/>
          </a:stretch>
        </p:blipFill>
        <p:spPr>
          <a:xfrm rot="20247646">
            <a:off x="9255440" y="2432350"/>
            <a:ext cx="2878695" cy="2982619"/>
          </a:xfrm>
          <a:prstGeom prst="rect">
            <a:avLst/>
          </a:prstGeom>
        </p:spPr>
      </p:pic>
    </p:spTree>
    <p:extLst>
      <p:ext uri="{BB962C8B-B14F-4D97-AF65-F5344CB8AC3E}">
        <p14:creationId xmlns:p14="http://schemas.microsoft.com/office/powerpoint/2010/main" val="112283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p:val>
                                            <p:fltVal val="0"/>
                                          </p:val>
                                        </p:tav>
                                        <p:tav tm="100000">
                                          <p:val>
                                            <p:strVal val="#ppt_w"/>
                                          </p:val>
                                        </p:tav>
                                      </p:tavLst>
                                    </p:anim>
                                    <p:anim calcmode="lin" valueType="num">
                                      <p:cBhvr>
                                        <p:cTn id="12" dur="2000" fill="hold"/>
                                        <p:tgtEl>
                                          <p:spTgt spid="9"/>
                                        </p:tgtEl>
                                        <p:attrNameLst>
                                          <p:attrName>ppt_h</p:attrName>
                                        </p:attrNameLst>
                                      </p:cBhvr>
                                      <p:tavLst>
                                        <p:tav tm="0">
                                          <p:val>
                                            <p:fltVal val="0"/>
                                          </p:val>
                                        </p:tav>
                                        <p:tav tm="100000">
                                          <p:val>
                                            <p:strVal val="#ppt_h"/>
                                          </p:val>
                                        </p:tav>
                                      </p:tavLst>
                                    </p:anim>
                                    <p:anim calcmode="lin" valueType="num">
                                      <p:cBhvr>
                                        <p:cTn id="13" dur="2000" fill="hold"/>
                                        <p:tgtEl>
                                          <p:spTgt spid="9"/>
                                        </p:tgtEl>
                                        <p:attrNameLst>
                                          <p:attrName>style.rotation</p:attrName>
                                        </p:attrNameLst>
                                      </p:cBhvr>
                                      <p:tavLst>
                                        <p:tav tm="0">
                                          <p:val>
                                            <p:fltVal val="90"/>
                                          </p:val>
                                        </p:tav>
                                        <p:tav tm="100000">
                                          <p:val>
                                            <p:fltVal val="0"/>
                                          </p:val>
                                        </p:tav>
                                      </p:tavLst>
                                    </p:anim>
                                    <p:animEffect transition="in" filter="fade">
                                      <p:cBhvr>
                                        <p:cTn id="14" dur="2000"/>
                                        <p:tgtEl>
                                          <p:spTgt spid="9"/>
                                        </p:tgtEl>
                                      </p:cBhvr>
                                    </p:animEffect>
                                  </p:childTnLst>
                                </p:cTn>
                              </p:par>
                            </p:childTnLst>
                          </p:cTn>
                        </p:par>
                        <p:par>
                          <p:cTn id="15" fill="hold">
                            <p:stCondLst>
                              <p:cond delay="4000"/>
                            </p:stCondLst>
                            <p:childTnLst>
                              <p:par>
                                <p:cTn id="16" presetID="31" presetClass="entr" presetSubtype="0" fill="hold" nodeType="afterEffect">
                                  <p:stCondLst>
                                    <p:cond delay="1250"/>
                                  </p:stCondLst>
                                  <p:childTnLst>
                                    <p:set>
                                      <p:cBhvr>
                                        <p:cTn id="17" dur="1" fill="hold">
                                          <p:stCondLst>
                                            <p:cond delay="0"/>
                                          </p:stCondLst>
                                        </p:cTn>
                                        <p:tgtEl>
                                          <p:spTgt spid="10"/>
                                        </p:tgtEl>
                                        <p:attrNameLst>
                                          <p:attrName>style.visibility</p:attrName>
                                        </p:attrNameLst>
                                      </p:cBhvr>
                                      <p:to>
                                        <p:strVal val="visible"/>
                                      </p:to>
                                    </p:set>
                                    <p:anim calcmode="lin" valueType="num">
                                      <p:cBhvr>
                                        <p:cTn id="18" dur="2000" fill="hold"/>
                                        <p:tgtEl>
                                          <p:spTgt spid="10"/>
                                        </p:tgtEl>
                                        <p:attrNameLst>
                                          <p:attrName>ppt_w</p:attrName>
                                        </p:attrNameLst>
                                      </p:cBhvr>
                                      <p:tavLst>
                                        <p:tav tm="0">
                                          <p:val>
                                            <p:fltVal val="0"/>
                                          </p:val>
                                        </p:tav>
                                        <p:tav tm="100000">
                                          <p:val>
                                            <p:strVal val="#ppt_w"/>
                                          </p:val>
                                        </p:tav>
                                      </p:tavLst>
                                    </p:anim>
                                    <p:anim calcmode="lin" valueType="num">
                                      <p:cBhvr>
                                        <p:cTn id="19" dur="2000" fill="hold"/>
                                        <p:tgtEl>
                                          <p:spTgt spid="10"/>
                                        </p:tgtEl>
                                        <p:attrNameLst>
                                          <p:attrName>ppt_h</p:attrName>
                                        </p:attrNameLst>
                                      </p:cBhvr>
                                      <p:tavLst>
                                        <p:tav tm="0">
                                          <p:val>
                                            <p:fltVal val="0"/>
                                          </p:val>
                                        </p:tav>
                                        <p:tav tm="100000">
                                          <p:val>
                                            <p:strVal val="#ppt_h"/>
                                          </p:val>
                                        </p:tav>
                                      </p:tavLst>
                                    </p:anim>
                                    <p:anim calcmode="lin" valueType="num">
                                      <p:cBhvr>
                                        <p:cTn id="20" dur="2000" fill="hold"/>
                                        <p:tgtEl>
                                          <p:spTgt spid="10"/>
                                        </p:tgtEl>
                                        <p:attrNameLst>
                                          <p:attrName>style.rotation</p:attrName>
                                        </p:attrNameLst>
                                      </p:cBhvr>
                                      <p:tavLst>
                                        <p:tav tm="0">
                                          <p:val>
                                            <p:fltVal val="90"/>
                                          </p:val>
                                        </p:tav>
                                        <p:tav tm="100000">
                                          <p:val>
                                            <p:fltVal val="0"/>
                                          </p:val>
                                        </p:tav>
                                      </p:tavLst>
                                    </p:anim>
                                    <p:animEffect transition="in" filter="fade">
                                      <p:cBhvr>
                                        <p:cTn id="21" dur="2000"/>
                                        <p:tgtEl>
                                          <p:spTgt spid="10"/>
                                        </p:tgtEl>
                                      </p:cBhvr>
                                    </p:animEffect>
                                  </p:childTnLst>
                                </p:cTn>
                              </p:par>
                            </p:childTnLst>
                          </p:cTn>
                        </p:par>
                        <p:par>
                          <p:cTn id="22" fill="hold">
                            <p:stCondLst>
                              <p:cond delay="7250"/>
                            </p:stCondLst>
                            <p:childTnLst>
                              <p:par>
                                <p:cTn id="23" presetID="31" presetClass="entr" presetSubtype="0" fill="hold" nodeType="afterEffect">
                                  <p:stCondLst>
                                    <p:cond delay="15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500" fill="hold"/>
                                        <p:tgtEl>
                                          <p:spTgt spid="11"/>
                                        </p:tgtEl>
                                        <p:attrNameLst>
                                          <p:attrName>ppt_w</p:attrName>
                                        </p:attrNameLst>
                                      </p:cBhvr>
                                      <p:tavLst>
                                        <p:tav tm="0">
                                          <p:val>
                                            <p:fltVal val="0"/>
                                          </p:val>
                                        </p:tav>
                                        <p:tav tm="100000">
                                          <p:val>
                                            <p:strVal val="#ppt_w"/>
                                          </p:val>
                                        </p:tav>
                                      </p:tavLst>
                                    </p:anim>
                                    <p:anim calcmode="lin" valueType="num">
                                      <p:cBhvr>
                                        <p:cTn id="26" dur="1500" fill="hold"/>
                                        <p:tgtEl>
                                          <p:spTgt spid="11"/>
                                        </p:tgtEl>
                                        <p:attrNameLst>
                                          <p:attrName>ppt_h</p:attrName>
                                        </p:attrNameLst>
                                      </p:cBhvr>
                                      <p:tavLst>
                                        <p:tav tm="0">
                                          <p:val>
                                            <p:fltVal val="0"/>
                                          </p:val>
                                        </p:tav>
                                        <p:tav tm="100000">
                                          <p:val>
                                            <p:strVal val="#ppt_h"/>
                                          </p:val>
                                        </p:tav>
                                      </p:tavLst>
                                    </p:anim>
                                    <p:anim calcmode="lin" valueType="num">
                                      <p:cBhvr>
                                        <p:cTn id="27" dur="1500" fill="hold"/>
                                        <p:tgtEl>
                                          <p:spTgt spid="11"/>
                                        </p:tgtEl>
                                        <p:attrNameLst>
                                          <p:attrName>style.rotation</p:attrName>
                                        </p:attrNameLst>
                                      </p:cBhvr>
                                      <p:tavLst>
                                        <p:tav tm="0">
                                          <p:val>
                                            <p:fltVal val="90"/>
                                          </p:val>
                                        </p:tav>
                                        <p:tav tm="100000">
                                          <p:val>
                                            <p:fltVal val="0"/>
                                          </p:val>
                                        </p:tav>
                                      </p:tavLst>
                                    </p:anim>
                                    <p:animEffect transition="in" filter="fade">
                                      <p:cBhvr>
                                        <p:cTn id="28"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52499"/>
          </a:xfrm>
        </p:spPr>
        <p:txBody>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SITUACE VE SVĚTĚ</a:t>
            </a:r>
            <a:endParaRPr lang="cs-CZ" b="1" spc="300" dirty="0">
              <a:solidFill>
                <a:schemeClr val="accent6"/>
              </a:solidFill>
            </a:endParaRPr>
          </a:p>
        </p:txBody>
      </p:sp>
      <p:pic>
        <p:nvPicPr>
          <p:cNvPr id="7" name="Obrázek 6">
            <a:extLst>
              <a:ext uri="{FF2B5EF4-FFF2-40B4-BE49-F238E27FC236}">
                <a16:creationId xmlns:a16="http://schemas.microsoft.com/office/drawing/2014/main" id="{76612AE1-80DD-41B7-83C7-EFF904D4B272}"/>
              </a:ext>
            </a:extLst>
          </p:cNvPr>
          <p:cNvPicPr>
            <a:picLocks noChangeAspect="1"/>
          </p:cNvPicPr>
          <p:nvPr/>
        </p:nvPicPr>
        <p:blipFill>
          <a:blip r:embed="rId3"/>
          <a:stretch>
            <a:fillRect/>
          </a:stretch>
        </p:blipFill>
        <p:spPr>
          <a:xfrm>
            <a:off x="612127" y="952500"/>
            <a:ext cx="10967743" cy="5613894"/>
          </a:xfrm>
          <a:prstGeom prst="rect">
            <a:avLst/>
          </a:prstGeom>
        </p:spPr>
      </p:pic>
    </p:spTree>
    <p:extLst>
      <p:ext uri="{BB962C8B-B14F-4D97-AF65-F5344CB8AC3E}">
        <p14:creationId xmlns:p14="http://schemas.microsoft.com/office/powerpoint/2010/main" val="248335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anim calcmode="lin" valueType="num">
                                      <p:cBhvr>
                                        <p:cTn id="12" dur="1250" fill="hold"/>
                                        <p:tgtEl>
                                          <p:spTgt spid="7"/>
                                        </p:tgtEl>
                                        <p:attrNameLst>
                                          <p:attrName>ppt_x</p:attrName>
                                        </p:attrNameLst>
                                      </p:cBhvr>
                                      <p:tavLst>
                                        <p:tav tm="0">
                                          <p:val>
                                            <p:strVal val="#ppt_x"/>
                                          </p:val>
                                        </p:tav>
                                        <p:tav tm="100000">
                                          <p:val>
                                            <p:strVal val="#ppt_x"/>
                                          </p:val>
                                        </p:tav>
                                      </p:tavLst>
                                    </p:anim>
                                    <p:anim calcmode="lin" valueType="num">
                                      <p:cBhvr>
                                        <p:cTn id="13"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pic>
        <p:nvPicPr>
          <p:cNvPr id="7" name="Obrázek 6">
            <a:extLst>
              <a:ext uri="{FF2B5EF4-FFF2-40B4-BE49-F238E27FC236}">
                <a16:creationId xmlns:a16="http://schemas.microsoft.com/office/drawing/2014/main" id="{A61B806F-0709-4D63-8C67-61BC8C87F945}"/>
              </a:ext>
            </a:extLst>
          </p:cNvPr>
          <p:cNvPicPr>
            <a:picLocks noChangeAspect="1"/>
          </p:cNvPicPr>
          <p:nvPr/>
        </p:nvPicPr>
        <p:blipFill>
          <a:blip r:embed="rId3"/>
          <a:stretch>
            <a:fillRect/>
          </a:stretch>
        </p:blipFill>
        <p:spPr>
          <a:xfrm>
            <a:off x="617645" y="586946"/>
            <a:ext cx="11213659" cy="5684108"/>
          </a:xfrm>
          <a:prstGeom prst="rect">
            <a:avLst/>
          </a:prstGeom>
        </p:spPr>
      </p:pic>
    </p:spTree>
    <p:extLst>
      <p:ext uri="{BB962C8B-B14F-4D97-AF65-F5344CB8AC3E}">
        <p14:creationId xmlns:p14="http://schemas.microsoft.com/office/powerpoint/2010/main" val="8008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52499"/>
          </a:xfrm>
        </p:spPr>
        <p:txBody>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SITUACE VE SVĚTĚ</a:t>
            </a:r>
            <a:endParaRPr lang="cs-CZ" b="1" spc="300" dirty="0">
              <a:solidFill>
                <a:schemeClr val="accent6"/>
              </a:solidFill>
            </a:endParaRPr>
          </a:p>
        </p:txBody>
      </p:sp>
      <p:pic>
        <p:nvPicPr>
          <p:cNvPr id="7" name="Picture 1">
            <a:extLst>
              <a:ext uri="{FF2B5EF4-FFF2-40B4-BE49-F238E27FC236}">
                <a16:creationId xmlns:a16="http://schemas.microsoft.com/office/drawing/2014/main" id="{21F64244-AF51-480E-9072-3C20ACCFBDDE}"/>
              </a:ext>
            </a:extLst>
          </p:cNvPr>
          <p:cNvPicPr>
            <a:picLocks noChangeAspect="1"/>
          </p:cNvPicPr>
          <p:nvPr/>
        </p:nvPicPr>
        <p:blipFill>
          <a:blip r:embed="rId3"/>
          <a:stretch>
            <a:fillRect/>
          </a:stretch>
        </p:blipFill>
        <p:spPr>
          <a:xfrm>
            <a:off x="557784" y="1873003"/>
            <a:ext cx="5612607" cy="3469612"/>
          </a:xfrm>
          <a:prstGeom prst="rect">
            <a:avLst/>
          </a:prstGeom>
        </p:spPr>
      </p:pic>
      <p:pic>
        <p:nvPicPr>
          <p:cNvPr id="8" name="Picture 2">
            <a:extLst>
              <a:ext uri="{FF2B5EF4-FFF2-40B4-BE49-F238E27FC236}">
                <a16:creationId xmlns:a16="http://schemas.microsoft.com/office/drawing/2014/main" id="{5CF7101F-7BA6-4716-B3D7-3E2A18CBC1C6}"/>
              </a:ext>
            </a:extLst>
          </p:cNvPr>
          <p:cNvPicPr>
            <a:picLocks noChangeAspect="1"/>
          </p:cNvPicPr>
          <p:nvPr/>
        </p:nvPicPr>
        <p:blipFill>
          <a:blip r:embed="rId4"/>
          <a:stretch>
            <a:fillRect/>
          </a:stretch>
        </p:blipFill>
        <p:spPr>
          <a:xfrm>
            <a:off x="6147816" y="3376483"/>
            <a:ext cx="5486400" cy="3581400"/>
          </a:xfrm>
          <a:prstGeom prst="rect">
            <a:avLst/>
          </a:prstGeom>
        </p:spPr>
      </p:pic>
      <p:sp>
        <p:nvSpPr>
          <p:cNvPr id="9" name="Zástupný obsah 2">
            <a:extLst>
              <a:ext uri="{FF2B5EF4-FFF2-40B4-BE49-F238E27FC236}">
                <a16:creationId xmlns:a16="http://schemas.microsoft.com/office/drawing/2014/main" id="{E2195CDF-C7AF-40AE-9B49-A2B955B1B038}"/>
              </a:ext>
            </a:extLst>
          </p:cNvPr>
          <p:cNvSpPr>
            <a:spLocks noGrp="1"/>
          </p:cNvSpPr>
          <p:nvPr>
            <p:ph idx="1"/>
          </p:nvPr>
        </p:nvSpPr>
        <p:spPr>
          <a:xfrm>
            <a:off x="436529" y="917851"/>
            <a:ext cx="10917271" cy="952064"/>
          </a:xfrm>
        </p:spPr>
        <p:txBody>
          <a:bodyPr>
            <a:normAutofit/>
          </a:bodyPr>
          <a:lstStyle/>
          <a:p>
            <a:pPr algn="ctr"/>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Podle dat UNHCR z roku 2018 7, 5 milionu uprchlíků jsou děti školního věku</a:t>
            </a:r>
          </a:p>
        </p:txBody>
      </p:sp>
    </p:spTree>
    <p:extLst>
      <p:ext uri="{BB962C8B-B14F-4D97-AF65-F5344CB8AC3E}">
        <p14:creationId xmlns:p14="http://schemas.microsoft.com/office/powerpoint/2010/main" val="12569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circle(in)">
                                      <p:cBhvr>
                                        <p:cTn id="11" dur="2000"/>
                                        <p:tgtEl>
                                          <p:spTgt spid="9">
                                            <p:txEl>
                                              <p:pRg st="0" end="0"/>
                                            </p:txEl>
                                          </p:spTgt>
                                        </p:tgtEl>
                                      </p:cBhvr>
                                    </p:animEffect>
                                  </p:childTnLst>
                                </p:cTn>
                              </p:par>
                            </p:childTnLst>
                          </p:cTn>
                        </p:par>
                        <p:par>
                          <p:cTn id="12" fill="hold">
                            <p:stCondLst>
                              <p:cond delay="4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nodeType="afterEffect">
                                  <p:stCondLst>
                                    <p:cond delay="7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500"/>
                                        <p:tgtEl>
                                          <p:spTgt spid="8"/>
                                        </p:tgtEl>
                                      </p:cBhvr>
                                    </p:animEffect>
                                    <p:anim calcmode="lin" valueType="num">
                                      <p:cBhvr>
                                        <p:cTn id="22" dur="1500" fill="hold"/>
                                        <p:tgtEl>
                                          <p:spTgt spid="8"/>
                                        </p:tgtEl>
                                        <p:attrNameLst>
                                          <p:attrName>ppt_x</p:attrName>
                                        </p:attrNameLst>
                                      </p:cBhvr>
                                      <p:tavLst>
                                        <p:tav tm="0">
                                          <p:val>
                                            <p:strVal val="#ppt_x"/>
                                          </p:val>
                                        </p:tav>
                                        <p:tav tm="100000">
                                          <p:val>
                                            <p:strVal val="#ppt_x"/>
                                          </p:val>
                                        </p:tav>
                                      </p:tavLst>
                                    </p:anim>
                                    <p:anim calcmode="lin" valueType="num">
                                      <p:cBhvr>
                                        <p:cTn id="23" dur="1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52499"/>
          </a:xfrm>
        </p:spPr>
        <p:txBody>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SITUACE VE SVĚTĚ</a:t>
            </a:r>
            <a:endParaRPr lang="cs-CZ" b="1" spc="300" dirty="0">
              <a:solidFill>
                <a:schemeClr val="accent6"/>
              </a:solidFill>
            </a:endParaRPr>
          </a:p>
        </p:txBody>
      </p:sp>
      <p:pic>
        <p:nvPicPr>
          <p:cNvPr id="6" name="Picture 3">
            <a:extLst>
              <a:ext uri="{FF2B5EF4-FFF2-40B4-BE49-F238E27FC236}">
                <a16:creationId xmlns:a16="http://schemas.microsoft.com/office/drawing/2014/main" id="{82CEBFDE-32ED-40EA-93E0-B1B5DC1F282F}"/>
              </a:ext>
            </a:extLst>
          </p:cNvPr>
          <p:cNvPicPr>
            <a:picLocks noChangeAspect="1"/>
          </p:cNvPicPr>
          <p:nvPr/>
        </p:nvPicPr>
        <p:blipFill>
          <a:blip r:embed="rId3"/>
          <a:stretch>
            <a:fillRect/>
          </a:stretch>
        </p:blipFill>
        <p:spPr>
          <a:xfrm>
            <a:off x="184837" y="856320"/>
            <a:ext cx="6286500" cy="3790950"/>
          </a:xfrm>
          <a:prstGeom prst="rect">
            <a:avLst/>
          </a:prstGeom>
        </p:spPr>
      </p:pic>
      <p:pic>
        <p:nvPicPr>
          <p:cNvPr id="9" name="Picture 4">
            <a:extLst>
              <a:ext uri="{FF2B5EF4-FFF2-40B4-BE49-F238E27FC236}">
                <a16:creationId xmlns:a16="http://schemas.microsoft.com/office/drawing/2014/main" id="{499652F2-2792-482B-BF4F-1709A96A5D49}"/>
              </a:ext>
            </a:extLst>
          </p:cNvPr>
          <p:cNvPicPr>
            <a:picLocks noChangeAspect="1"/>
          </p:cNvPicPr>
          <p:nvPr/>
        </p:nvPicPr>
        <p:blipFill>
          <a:blip r:embed="rId4"/>
          <a:stretch>
            <a:fillRect/>
          </a:stretch>
        </p:blipFill>
        <p:spPr>
          <a:xfrm>
            <a:off x="6096000" y="3219449"/>
            <a:ext cx="6019800" cy="3638550"/>
          </a:xfrm>
          <a:prstGeom prst="rect">
            <a:avLst/>
          </a:prstGeom>
        </p:spPr>
      </p:pic>
    </p:spTree>
    <p:extLst>
      <p:ext uri="{BB962C8B-B14F-4D97-AF65-F5344CB8AC3E}">
        <p14:creationId xmlns:p14="http://schemas.microsoft.com/office/powerpoint/2010/main" val="87691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par>
                          <p:cTn id="8" fill="hold">
                            <p:stCondLst>
                              <p:cond delay="12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250"/>
                                        <p:tgtEl>
                                          <p:spTgt spid="9"/>
                                        </p:tgtEl>
                                      </p:cBhvr>
                                    </p:animEffect>
                                    <p:anim calcmode="lin" valueType="num">
                                      <p:cBhvr>
                                        <p:cTn id="18" dur="1250" fill="hold"/>
                                        <p:tgtEl>
                                          <p:spTgt spid="9"/>
                                        </p:tgtEl>
                                        <p:attrNameLst>
                                          <p:attrName>ppt_x</p:attrName>
                                        </p:attrNameLst>
                                      </p:cBhvr>
                                      <p:tavLst>
                                        <p:tav tm="0">
                                          <p:val>
                                            <p:strVal val="#ppt_x"/>
                                          </p:val>
                                        </p:tav>
                                        <p:tav tm="100000">
                                          <p:val>
                                            <p:strVal val="#ppt_x"/>
                                          </p:val>
                                        </p:tav>
                                      </p:tavLst>
                                    </p:anim>
                                    <p:anim calcmode="lin" valueType="num">
                                      <p:cBhvr>
                                        <p:cTn id="19" dur="1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52499"/>
          </a:xfrm>
        </p:spPr>
        <p:txBody>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SITUACE V ŘECKU</a:t>
            </a:r>
            <a:endParaRPr lang="cs-CZ" b="1" spc="300" dirty="0">
              <a:solidFill>
                <a:schemeClr val="accent6"/>
              </a:solidFill>
            </a:endParaRPr>
          </a:p>
        </p:txBody>
      </p:sp>
      <p:sp>
        <p:nvSpPr>
          <p:cNvPr id="3" name="Zástupný obsah 2">
            <a:extLst>
              <a:ext uri="{FF2B5EF4-FFF2-40B4-BE49-F238E27FC236}">
                <a16:creationId xmlns:a16="http://schemas.microsoft.com/office/drawing/2014/main" id="{2BA60F1E-E356-4789-BE32-FBC31B505081}"/>
              </a:ext>
            </a:extLst>
          </p:cNvPr>
          <p:cNvSpPr>
            <a:spLocks noGrp="1"/>
          </p:cNvSpPr>
          <p:nvPr>
            <p:ph idx="1"/>
          </p:nvPr>
        </p:nvSpPr>
        <p:spPr>
          <a:xfrm>
            <a:off x="838200" y="952500"/>
            <a:ext cx="6260755" cy="5613400"/>
          </a:xfrm>
        </p:spPr>
        <p:txBody>
          <a:bodyPr>
            <a:normAutofit lnSpcReduction="10000"/>
          </a:bodyPr>
          <a:lstStyle/>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Okolo 60. tisíc uprchlíků (pohybuje se)</a:t>
            </a:r>
          </a:p>
          <a:p>
            <a:pPr lvl="1"/>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Aktuálně opět velký počet příchozích, přeplněná kapacita v uprchlických táborech</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Okolo 40% jsou děti</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Formální vzdělávání (DYEP – Přijímací zařízení pro vzdělávání dětí uprchlíků, ZEP – Zóny vzdělávacích priorit)</a:t>
            </a:r>
          </a:p>
          <a:p>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Neformální vzdělávání poskytované neziskovými organizacemi</a:t>
            </a:r>
          </a:p>
        </p:txBody>
      </p:sp>
      <p:pic>
        <p:nvPicPr>
          <p:cNvPr id="4" name="Obrázek 3">
            <a:extLst>
              <a:ext uri="{FF2B5EF4-FFF2-40B4-BE49-F238E27FC236}">
                <a16:creationId xmlns:a16="http://schemas.microsoft.com/office/drawing/2014/main" id="{2781B78D-7850-4BB2-92F2-2A6DFE5FD7EE}"/>
              </a:ext>
            </a:extLst>
          </p:cNvPr>
          <p:cNvPicPr>
            <a:picLocks noChangeAspect="1"/>
          </p:cNvPicPr>
          <p:nvPr/>
        </p:nvPicPr>
        <p:blipFill>
          <a:blip r:embed="rId3"/>
          <a:stretch>
            <a:fillRect/>
          </a:stretch>
        </p:blipFill>
        <p:spPr>
          <a:xfrm>
            <a:off x="6777680" y="981742"/>
            <a:ext cx="5093044" cy="4101369"/>
          </a:xfrm>
          <a:prstGeom prst="rect">
            <a:avLst/>
          </a:prstGeom>
        </p:spPr>
      </p:pic>
    </p:spTree>
    <p:extLst>
      <p:ext uri="{BB962C8B-B14F-4D97-AF65-F5344CB8AC3E}">
        <p14:creationId xmlns:p14="http://schemas.microsoft.com/office/powerpoint/2010/main" val="128946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1500"/>
                                        <p:tgtEl>
                                          <p:spTgt spid="3">
                                            <p:txEl>
                                              <p:pRg st="0" end="0"/>
                                            </p:txEl>
                                          </p:spTgt>
                                        </p:tgtEl>
                                      </p:cBhvr>
                                    </p:animEffect>
                                  </p:childTnLst>
                                </p:cTn>
                              </p:par>
                            </p:childTnLst>
                          </p:cTn>
                        </p:par>
                        <p:par>
                          <p:cTn id="12" fill="hold">
                            <p:stCondLst>
                              <p:cond delay="35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1500"/>
                                        <p:tgtEl>
                                          <p:spTgt spid="3">
                                            <p:txEl>
                                              <p:pRg st="1" end="1"/>
                                            </p:txEl>
                                          </p:spTgt>
                                        </p:tgtEl>
                                      </p:cBhvr>
                                    </p:animEffect>
                                  </p:childTnLst>
                                </p:cTn>
                              </p:par>
                            </p:childTnLst>
                          </p:cTn>
                        </p:par>
                        <p:par>
                          <p:cTn id="16" fill="hold">
                            <p:stCondLst>
                              <p:cond delay="5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1500"/>
                                        <p:tgtEl>
                                          <p:spTgt spid="3">
                                            <p:txEl>
                                              <p:pRg st="2" end="2"/>
                                            </p:txEl>
                                          </p:spTgt>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1500"/>
                                        <p:tgtEl>
                                          <p:spTgt spid="3">
                                            <p:txEl>
                                              <p:pRg st="3" end="3"/>
                                            </p:txEl>
                                          </p:spTgt>
                                        </p:tgtEl>
                                      </p:cBhvr>
                                    </p:animEffect>
                                  </p:childTnLst>
                                </p:cTn>
                              </p:par>
                            </p:childTnLst>
                          </p:cTn>
                        </p:par>
                        <p:par>
                          <p:cTn id="24" fill="hold">
                            <p:stCondLst>
                              <p:cond delay="8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500"/>
                                        <p:tgtEl>
                                          <p:spTgt spid="3">
                                            <p:txEl>
                                              <p:pRg st="4" end="4"/>
                                            </p:txEl>
                                          </p:spTgt>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67E8FBA-BC71-43D8-804D-649F89E92CF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314300"/>
            <a:ext cx="12191999" cy="7258797"/>
          </a:xfrm>
          <a:prstGeom prst="rect">
            <a:avLst/>
          </a:prstGeom>
        </p:spPr>
      </p:pic>
      <p:sp>
        <p:nvSpPr>
          <p:cNvPr id="2" name="Nadpis 1">
            <a:extLst>
              <a:ext uri="{FF2B5EF4-FFF2-40B4-BE49-F238E27FC236}">
                <a16:creationId xmlns:a16="http://schemas.microsoft.com/office/drawing/2014/main" id="{D1A4A237-31EA-4905-B2FB-7A96070DAE2D}"/>
              </a:ext>
            </a:extLst>
          </p:cNvPr>
          <p:cNvSpPr>
            <a:spLocks noGrp="1"/>
          </p:cNvSpPr>
          <p:nvPr>
            <p:ph type="title"/>
          </p:nvPr>
        </p:nvSpPr>
        <p:spPr>
          <a:xfrm>
            <a:off x="838200" y="1"/>
            <a:ext cx="10515600" cy="952499"/>
          </a:xfrm>
        </p:spPr>
        <p:txBody>
          <a:bodyPr/>
          <a:lstStyle/>
          <a:p>
            <a:pPr algn="ctr"/>
            <a:r>
              <a:rPr lang="cs-CZ" b="1" spc="300" dirty="0">
                <a:ln w="31750">
                  <a:solidFill>
                    <a:schemeClr val="tx1"/>
                  </a:solidFill>
                </a:ln>
                <a:solidFill>
                  <a:schemeClr val="accent6"/>
                </a:solidFill>
                <a:effectLst>
                  <a:glow rad="495300">
                    <a:schemeClr val="accent3">
                      <a:lumMod val="40000"/>
                      <a:lumOff val="60000"/>
                      <a:alpha val="40000"/>
                    </a:schemeClr>
                  </a:glow>
                  <a:outerShdw blurRad="127000" dist="152400" dir="16200000" sx="130000" sy="130000" rotWithShape="0">
                    <a:schemeClr val="bg1">
                      <a:lumMod val="65000"/>
                      <a:alpha val="70000"/>
                    </a:schemeClr>
                  </a:outerShdw>
                </a:effectLst>
                <a:latin typeface="Palatino Linotype" panose="02040502050505030304" pitchFamily="18" charset="0"/>
                <a:cs typeface="Iskoola Pota" panose="020B0604020202020204" pitchFamily="34" charset="0"/>
              </a:rPr>
              <a:t>BARIÉRY KE VZDĚLÁVÁNÍ</a:t>
            </a:r>
            <a:endParaRPr lang="cs-CZ" b="1" spc="300" dirty="0">
              <a:solidFill>
                <a:schemeClr val="accent6"/>
              </a:solidFill>
            </a:endParaRPr>
          </a:p>
        </p:txBody>
      </p:sp>
      <p:sp>
        <p:nvSpPr>
          <p:cNvPr id="3" name="Zástupný obsah 2">
            <a:extLst>
              <a:ext uri="{FF2B5EF4-FFF2-40B4-BE49-F238E27FC236}">
                <a16:creationId xmlns:a16="http://schemas.microsoft.com/office/drawing/2014/main" id="{2BA60F1E-E356-4789-BE32-FBC31B505081}"/>
              </a:ext>
            </a:extLst>
          </p:cNvPr>
          <p:cNvSpPr>
            <a:spLocks noGrp="1"/>
          </p:cNvSpPr>
          <p:nvPr>
            <p:ph idx="1"/>
          </p:nvPr>
        </p:nvSpPr>
        <p:spPr>
          <a:xfrm>
            <a:off x="0" y="1496196"/>
            <a:ext cx="12192000" cy="6436842"/>
          </a:xfrm>
        </p:spPr>
        <p:txBody>
          <a:bodyPr>
            <a:normAutofit/>
          </a:bodyPr>
          <a:lstStyle/>
          <a:p>
            <a:pPr marL="0" indent="0" algn="ctr">
              <a:buNone/>
            </a:pPr>
            <a:r>
              <a:rPr lang="cs-CZ"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„Učitel, který povede třídu, do které chodí i uprchličtí žáci, vstoupí do pravděpodobně nejnáročnější třídy na světe. Mezi žáky budou děti, které viděly destrukci svých domovů a své příbuzné zraněné nebo zavražděné. Některé děti mohou mít zdravotní postižení, a to buď od narození, nebo následkem násilí ve své domovině. Některé mohly být dětskými vojáky, přeživšími sexuálního zneužívání, někým, kdo přežil cestu do bezpečí, zatímco jeho sourozenec už ne. Jejich vzdělávání bylo přerušeno týdny, měsíce nebo dokonce roky.“</a:t>
            </a:r>
          </a:p>
          <a:p>
            <a:pPr marL="0" indent="0" algn="r">
              <a:buNone/>
            </a:pPr>
            <a:r>
              <a:rPr lang="en-US" sz="2000"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rPr>
              <a:t>UNHCR. Missing out: Refugee education in crisis [online]. 2016, 48., str. 14 </a:t>
            </a:r>
            <a:endParaRPr lang="cs-CZ" sz="2000" b="1" spc="300" dirty="0">
              <a:ln w="22225">
                <a:solidFill>
                  <a:schemeClr val="tx1"/>
                </a:solidFill>
              </a:ln>
              <a:solidFill>
                <a:schemeClr val="accent6"/>
              </a:solidFill>
              <a:effectLst>
                <a:glow rad="495300">
                  <a:schemeClr val="accent3">
                    <a:lumMod val="40000"/>
                    <a:lumOff val="60000"/>
                    <a:alpha val="40000"/>
                  </a:schemeClr>
                </a:glow>
              </a:effectLst>
              <a:latin typeface="Palatino Linotype" panose="02040502050505030304" pitchFamily="18" charset="0"/>
              <a:cs typeface="Iskoola Pota" panose="020B0604020202020204" pitchFamily="34" charset="0"/>
            </a:endParaRPr>
          </a:p>
        </p:txBody>
      </p:sp>
    </p:spTree>
    <p:extLst>
      <p:ext uri="{BB962C8B-B14F-4D97-AF65-F5344CB8AC3E}">
        <p14:creationId xmlns:p14="http://schemas.microsoft.com/office/powerpoint/2010/main" val="375067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754</Words>
  <Application>Microsoft Office PowerPoint</Application>
  <PresentationFormat>Širokoúhlá obrazovka</PresentationFormat>
  <Paragraphs>79</Paragraphs>
  <Slides>19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Calibri</vt:lpstr>
      <vt:lpstr>Calibri Light</vt:lpstr>
      <vt:lpstr>Palatino Linotype</vt:lpstr>
      <vt:lpstr>Motiv Office</vt:lpstr>
      <vt:lpstr>vzdělávání dětí uprchlíků</vt:lpstr>
      <vt:lpstr>HOLČIČKA S KAMENEM</vt:lpstr>
      <vt:lpstr>SITUACE VE SVĚTĚ</vt:lpstr>
      <vt:lpstr>SITUACE VE SVĚTĚ</vt:lpstr>
      <vt:lpstr>Prezentace aplikace PowerPoint</vt:lpstr>
      <vt:lpstr>SITUACE VE SVĚTĚ</vt:lpstr>
      <vt:lpstr>SITUACE VE SVĚTĚ</vt:lpstr>
      <vt:lpstr>SITUACE V ŘECKU</vt:lpstr>
      <vt:lpstr>BARIÉRY KE VZDĚLÁVÁNÍ</vt:lpstr>
      <vt:lpstr>BARIÉRY KE VZDĚLÁVÁNÍ</vt:lpstr>
      <vt:lpstr>BARIÉRY KE VZDĚLÁVÁNÍ</vt:lpstr>
      <vt:lpstr>TRAUMA</vt:lpstr>
      <vt:lpstr>Projevy TRAUMATU</vt:lpstr>
      <vt:lpstr>TRAUMA</vt:lpstr>
      <vt:lpstr>METODY práce s dětmi uprchlíky</vt:lpstr>
      <vt:lpstr>METODY práce s dětmi uprchlíky</vt:lpstr>
      <vt:lpstr>Behaviorální management</vt:lpstr>
      <vt:lpstr>Behaviorální management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problematiky vzdělávání dětí uprchlíků</dc:title>
  <dc:creator>Jana</dc:creator>
  <cp:lastModifiedBy>Jana</cp:lastModifiedBy>
  <cp:revision>35</cp:revision>
  <dcterms:created xsi:type="dcterms:W3CDTF">2019-10-08T11:27:15Z</dcterms:created>
  <dcterms:modified xsi:type="dcterms:W3CDTF">2019-10-08T22:43:27Z</dcterms:modified>
</cp:coreProperties>
</file>