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9" r:id="rId5"/>
    <p:sldId id="267" r:id="rId6"/>
    <p:sldId id="328" r:id="rId7"/>
    <p:sldId id="329" r:id="rId8"/>
    <p:sldId id="269" r:id="rId9"/>
    <p:sldId id="309" r:id="rId10"/>
    <p:sldId id="325" r:id="rId11"/>
    <p:sldId id="313" r:id="rId12"/>
    <p:sldId id="311" r:id="rId13"/>
    <p:sldId id="281" r:id="rId14"/>
    <p:sldId id="262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7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8"/>
  </p:normalViewPr>
  <p:slideViewPr>
    <p:cSldViewPr snapToGrid="0" snapToObjects="1">
      <p:cViewPr varScale="1">
        <p:scale>
          <a:sx n="148" d="100"/>
          <a:sy n="148" d="100"/>
        </p:scale>
        <p:origin x="108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AC450-48C4-49B9-86BC-07D0F8C846E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F5113-DD83-4A4A-9E0A-C025941E7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0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8636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n-lt"/>
        <a:ea typeface="+mn-ea"/>
        <a:cs typeface="+mn-cs"/>
        <a:sym typeface="Calibri"/>
      </a:defRPr>
    </a:lvl1pPr>
    <a:lvl2pPr indent="228600" defTabSz="685800" latinLnBrk="0">
      <a:defRPr sz="1200">
        <a:latin typeface="+mn-lt"/>
        <a:ea typeface="+mn-ea"/>
        <a:cs typeface="+mn-cs"/>
        <a:sym typeface="Calibri"/>
      </a:defRPr>
    </a:lvl2pPr>
    <a:lvl3pPr indent="457200" defTabSz="685800" latinLnBrk="0">
      <a:defRPr sz="1200">
        <a:latin typeface="+mn-lt"/>
        <a:ea typeface="+mn-ea"/>
        <a:cs typeface="+mn-cs"/>
        <a:sym typeface="Calibri"/>
      </a:defRPr>
    </a:lvl3pPr>
    <a:lvl4pPr indent="685800" defTabSz="685800" latinLnBrk="0">
      <a:defRPr sz="1200">
        <a:latin typeface="+mn-lt"/>
        <a:ea typeface="+mn-ea"/>
        <a:cs typeface="+mn-cs"/>
        <a:sym typeface="Calibri"/>
      </a:defRPr>
    </a:lvl4pPr>
    <a:lvl5pPr indent="914400" defTabSz="685800" latinLnBrk="0">
      <a:defRPr sz="1200">
        <a:latin typeface="+mn-lt"/>
        <a:ea typeface="+mn-ea"/>
        <a:cs typeface="+mn-cs"/>
        <a:sym typeface="Calibri"/>
      </a:defRPr>
    </a:lvl5pPr>
    <a:lvl6pPr indent="1143000" defTabSz="685800" latinLnBrk="0">
      <a:defRPr sz="1200">
        <a:latin typeface="+mn-lt"/>
        <a:ea typeface="+mn-ea"/>
        <a:cs typeface="+mn-cs"/>
        <a:sym typeface="Calibri"/>
      </a:defRPr>
    </a:lvl6pPr>
    <a:lvl7pPr indent="1371600" defTabSz="685800" latinLnBrk="0">
      <a:defRPr sz="1200">
        <a:latin typeface="+mn-lt"/>
        <a:ea typeface="+mn-ea"/>
        <a:cs typeface="+mn-cs"/>
        <a:sym typeface="Calibri"/>
      </a:defRPr>
    </a:lvl7pPr>
    <a:lvl8pPr indent="1600200" defTabSz="685800" latinLnBrk="0">
      <a:defRPr sz="1200">
        <a:latin typeface="+mn-lt"/>
        <a:ea typeface="+mn-ea"/>
        <a:cs typeface="+mn-cs"/>
        <a:sym typeface="Calibri"/>
      </a:defRPr>
    </a:lvl8pPr>
    <a:lvl9pPr indent="1828800" defTabSz="685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66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327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32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519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540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692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355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39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725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770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648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C6BF5-3437-497E-B3F9-3659A9FE9AC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35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izinci.nidv.cz/tlumoceni-a-preklady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xfrm>
            <a:off x="554168" y="1752056"/>
            <a:ext cx="7034729" cy="17791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0070C0"/>
                </a:solidFill>
              </a:rPr>
              <a:t>Systém podpory NIDV pro pedagogické </a:t>
            </a:r>
            <a:br>
              <a:rPr lang="cs-CZ" sz="2400" b="1" dirty="0">
                <a:solidFill>
                  <a:srgbClr val="0070C0"/>
                </a:solidFill>
              </a:rPr>
            </a:br>
            <a:r>
              <a:rPr lang="cs-CZ" sz="2400" b="1" dirty="0">
                <a:solidFill>
                  <a:srgbClr val="0070C0"/>
                </a:solidFill>
              </a:rPr>
              <a:t>pracovníky vzdělávající děti/žáky cizince </a:t>
            </a:r>
            <a:br>
              <a:rPr lang="cs-CZ" sz="2400" b="1" dirty="0">
                <a:solidFill>
                  <a:srgbClr val="0070C0"/>
                </a:solidFill>
              </a:rPr>
            </a:br>
            <a:r>
              <a:rPr lang="cs-CZ" sz="2400" b="1" dirty="0">
                <a:solidFill>
                  <a:srgbClr val="0070C0"/>
                </a:solidFill>
              </a:rPr>
              <a:t>a podpora dětí/žáků cizinců </a:t>
            </a:r>
          </a:p>
        </p:txBody>
      </p:sp>
      <p:sp>
        <p:nvSpPr>
          <p:cNvPr id="115" name="Shape 115"/>
          <p:cNvSpPr/>
          <p:nvPr/>
        </p:nvSpPr>
        <p:spPr>
          <a:xfrm flipV="1">
            <a:off x="594195" y="3806780"/>
            <a:ext cx="6952560" cy="45719"/>
          </a:xfrm>
          <a:prstGeom prst="rect">
            <a:avLst/>
          </a:prstGeom>
          <a:solidFill>
            <a:srgbClr val="F4981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554169" y="4238177"/>
            <a:ext cx="68580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endParaRPr/>
          </a:p>
        </p:txBody>
      </p:sp>
      <p:sp>
        <p:nvSpPr>
          <p:cNvPr id="12" name="Shape 116"/>
          <p:cNvSpPr/>
          <p:nvPr/>
        </p:nvSpPr>
        <p:spPr>
          <a:xfrm>
            <a:off x="2942253" y="4082710"/>
            <a:ext cx="4690189" cy="853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fontScale="62500" lnSpcReduction="20000"/>
          </a:bodyPr>
          <a:lstStyle>
            <a:lvl1pPr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r"/>
            <a:r>
              <a:rPr lang="cs-CZ" dirty="0"/>
              <a:t>Vzděláváme děti s odlišným mateřským jazykem </a:t>
            </a:r>
          </a:p>
          <a:p>
            <a:pPr algn="r"/>
            <a:r>
              <a:rPr lang="cs-CZ" dirty="0"/>
              <a:t>10. října 2019</a:t>
            </a:r>
          </a:p>
          <a:p>
            <a:pPr algn="r"/>
            <a:r>
              <a:rPr lang="cs-CZ" dirty="0"/>
              <a:t>PaedDr. Josef Rydlo</a:t>
            </a:r>
          </a:p>
          <a:p>
            <a:pPr algn="r"/>
            <a:r>
              <a:rPr lang="pl-PL" dirty="0"/>
              <a:t>Náměstek sekce strategie a inovací</a:t>
            </a:r>
            <a:r>
              <a:rPr lang="cs-CZ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902" y="-10322"/>
            <a:ext cx="4613097" cy="17815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48" y="358760"/>
            <a:ext cx="1055414" cy="76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77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49796" y="325723"/>
            <a:ext cx="8487043" cy="1131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fontScale="25000" lnSpcReduction="20000"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9600" b="1" dirty="0">
                <a:solidFill>
                  <a:schemeClr val="accent2"/>
                </a:solidFill>
              </a:rPr>
              <a:t>Další činnosti v oblasti DŽC</a:t>
            </a:r>
            <a:br>
              <a:rPr lang="cs-CZ" sz="9600" b="1" dirty="0">
                <a:solidFill>
                  <a:schemeClr val="accent2"/>
                </a:solidFill>
              </a:rPr>
            </a:br>
            <a:r>
              <a:rPr lang="cs-CZ" sz="9600" b="1" dirty="0">
                <a:solidFill>
                  <a:schemeClr val="accent2"/>
                </a:solidFill>
              </a:rPr>
              <a:t>plánované do konce kalendářního roku 2019</a:t>
            </a: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500" dirty="0"/>
              <a:t> </a:t>
            </a: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709574" y="1677079"/>
            <a:ext cx="7875534" cy="1871538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>
                  <a:extLst/>
                </a:blip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Příprava pracovních listů pro ZŠ, vydání do konce roku 2019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>
                  <a:extLst/>
                </a:blip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Příprava didaktického videomateriálu, nahrávka výukové hodiny – příklady dobré praxe ZŠ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>
                  <a:extLst/>
                </a:blip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Pokračování v aktivitách NIDV i v dalším roce</a:t>
            </a:r>
          </a:p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122" name="Shape 122"/>
          <p:cNvSpPr/>
          <p:nvPr/>
        </p:nvSpPr>
        <p:spPr>
          <a:xfrm>
            <a:off x="549796" y="1238029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-3886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752" y="1803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55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ctrTitle"/>
          </p:nvPr>
        </p:nvSpPr>
        <p:spPr>
          <a:xfrm>
            <a:off x="535916" y="899307"/>
            <a:ext cx="6858000" cy="3406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cs-CZ" sz="3600" b="1" dirty="0">
                <a:solidFill>
                  <a:schemeClr val="accent2"/>
                </a:solidFill>
              </a:rPr>
              <a:t>    </a:t>
            </a:r>
            <a:r>
              <a:rPr sz="3600" b="1" dirty="0" err="1">
                <a:solidFill>
                  <a:schemeClr val="bg1">
                    <a:lumMod val="50000"/>
                  </a:schemeClr>
                </a:solidFill>
              </a:rPr>
              <a:t>Děkuj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Vám </a:t>
            </a:r>
            <a:r>
              <a:rPr sz="3600" b="1" dirty="0">
                <a:solidFill>
                  <a:schemeClr val="bg1">
                    <a:lumMod val="50000"/>
                  </a:schemeClr>
                </a:solidFill>
              </a:rPr>
              <a:t>za </a:t>
            </a:r>
            <a:r>
              <a:rPr sz="3600" b="1" dirty="0" err="1">
                <a:solidFill>
                  <a:schemeClr val="bg1">
                    <a:lumMod val="50000"/>
                  </a:schemeClr>
                </a:solidFill>
              </a:rPr>
              <a:t>pozornost</a:t>
            </a: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!</a:t>
            </a:r>
            <a:br>
              <a:rPr lang="cs-CZ" sz="2800" b="1" dirty="0">
                <a:solidFill>
                  <a:schemeClr val="accent2"/>
                </a:solidFill>
              </a:rPr>
            </a:br>
            <a:br>
              <a:rPr lang="cs-CZ" sz="2800" b="1" dirty="0">
                <a:solidFill>
                  <a:schemeClr val="accent2"/>
                </a:solidFill>
              </a:rPr>
            </a:br>
            <a:endParaRPr sz="2000" b="1" dirty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902" y="0"/>
            <a:ext cx="4613097" cy="17815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48" y="358760"/>
            <a:ext cx="1055414" cy="76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93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28243" y="292908"/>
            <a:ext cx="8229600" cy="81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lnSpcReduction="10000"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Krajská centra podpory pro pedagogické</a:t>
            </a:r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pracovníky vzdělávající děti/žáky cizince</a:t>
            </a:r>
            <a:endParaRPr lang="cs-CZ" sz="2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457200" y="1466596"/>
            <a:ext cx="8394441" cy="3980064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chemeClr val="bg1">
                    <a:lumMod val="50000"/>
                  </a:schemeClr>
                </a:solidFill>
              </a:rPr>
              <a:t>Stávající aktivity Krajských center podpory (KP NIDV):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Změna hlavního garanta – Mgr. Halka Smolová Závorová, </a:t>
            </a:r>
            <a:r>
              <a:rPr lang="cs-CZ" sz="1400" dirty="0" err="1"/>
              <a:t>smolova</a:t>
            </a:r>
            <a:r>
              <a:rPr lang="en-US" sz="1400" dirty="0"/>
              <a:t>@</a:t>
            </a:r>
            <a:r>
              <a:rPr lang="cs-CZ" sz="1400" dirty="0"/>
              <a:t>nidv.cz;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Aktuální a průběžná vzdělávací, poradenská, metodická a informační činnost;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Ucelená nabídka a realizace vzdělávacích programů (VP) v rámci dalšího vzdělávání pedagogických pracovníků (DVPP) zaměřených na podporu pedagogických pracovníků (PP) a škol v oblasti dětí/žáků cizinců (DŽC); 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Spolupráce s odbory školství krajských úřadů, s nestátními neziskovými organizacemi (NNO) a dalšími institucemi pro oblast DŽC.</a:t>
            </a:r>
          </a:p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chemeClr val="bg1">
                    <a:lumMod val="50000"/>
                  </a:schemeClr>
                </a:solidFill>
              </a:rPr>
              <a:t>Informační, metodický a podpůrný internetový portál </a:t>
            </a:r>
            <a:r>
              <a:rPr lang="cs-CZ" sz="1400" b="1" dirty="0">
                <a:solidFill>
                  <a:srgbClr val="0070C0"/>
                </a:solidFill>
              </a:rPr>
              <a:t>cizinci.nidv.cz: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Podpůrné výukové, metodické a interaktivní materiály, výukové soubory, pracovní listy, audio a video;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E-poradenství;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E-</a:t>
            </a:r>
            <a:r>
              <a:rPr lang="cs-CZ" sz="1400" dirty="0" err="1"/>
              <a:t>learning</a:t>
            </a:r>
            <a:r>
              <a:rPr lang="cs-CZ" sz="1400" dirty="0"/>
              <a:t> pro PP a nabídka VP;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Od školního roku 2018/2019 nově dvě služby: </a:t>
            </a:r>
            <a:r>
              <a:rPr lang="cs-CZ" sz="1400" dirty="0">
                <a:solidFill>
                  <a:schemeClr val="accent2"/>
                </a:solidFill>
              </a:rPr>
              <a:t>Adaptační koordinátoři do škol</a:t>
            </a:r>
          </a:p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>
                <a:solidFill>
                  <a:schemeClr val="accent2"/>
                </a:solidFill>
              </a:rPr>
              <a:t>						                         Překladatelské a tlumočnické služby pro školy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600" dirty="0"/>
          </a:p>
        </p:txBody>
      </p:sp>
      <p:sp>
        <p:nvSpPr>
          <p:cNvPr id="122" name="Shape 122"/>
          <p:cNvSpPr/>
          <p:nvPr/>
        </p:nvSpPr>
        <p:spPr>
          <a:xfrm>
            <a:off x="525387" y="1150303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047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678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28243" y="292908"/>
            <a:ext cx="8229600" cy="81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000" b="1" dirty="0">
                <a:solidFill>
                  <a:schemeClr val="accent2"/>
                </a:solidFill>
              </a:rPr>
              <a:t>Krajská centra podpory pro pedagogické</a:t>
            </a:r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000" b="1" dirty="0">
                <a:solidFill>
                  <a:schemeClr val="accent2"/>
                </a:solidFill>
              </a:rPr>
              <a:t>pracovníky vzdělávající děti/žáky cizince v r. 2018</a:t>
            </a:r>
            <a:endParaRPr lang="cs-CZ" sz="20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457200" y="1466596"/>
            <a:ext cx="8394441" cy="242887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49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 vzdělávacích programů v rámci ČR (697 účastníků)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1 celostátní konference 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s tématem Děti/žáci cizinci (81 účastníků) 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157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prostřednictvím adaptačních koordinátorů (04-12/2018)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33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překladatelskými službami (04-12/2018)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23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tlumočnickými službami (04-12/2018)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Celkem podpořeno pedagogických pracovníků - </a:t>
            </a: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ze 317 škol</a:t>
            </a: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600" dirty="0"/>
          </a:p>
        </p:txBody>
      </p:sp>
      <p:sp>
        <p:nvSpPr>
          <p:cNvPr id="122" name="Shape 122"/>
          <p:cNvSpPr/>
          <p:nvPr/>
        </p:nvSpPr>
        <p:spPr>
          <a:xfrm>
            <a:off x="525387" y="1150303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047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133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28243" y="292908"/>
            <a:ext cx="8229600" cy="81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000" b="1" dirty="0">
                <a:solidFill>
                  <a:schemeClr val="accent2"/>
                </a:solidFill>
              </a:rPr>
              <a:t>Krajská centra podpory pro pedagogické</a:t>
            </a:r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000" b="1" dirty="0">
                <a:solidFill>
                  <a:schemeClr val="accent2"/>
                </a:solidFill>
              </a:rPr>
              <a:t>pracovníky vzdělávající děti/žáky cizince v r. 2019</a:t>
            </a:r>
            <a:endParaRPr lang="cs-CZ" sz="20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457200" y="1466596"/>
            <a:ext cx="8394441" cy="346299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endParaRPr lang="cs-CZ" sz="1400" b="1" dirty="0">
              <a:solidFill>
                <a:srgbClr val="898989"/>
              </a:solidFill>
              <a:latin typeface="Arial"/>
              <a:cs typeface="Arial"/>
            </a:endParaRPr>
          </a:p>
          <a:p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V roce 2019 - nárůst poptávky po adaptačních koordinátorech i překladatelských a tlumočnických službách</a:t>
            </a:r>
          </a:p>
          <a:p>
            <a:endParaRPr lang="cs-CZ" sz="1400" b="1" dirty="0">
              <a:solidFill>
                <a:srgbClr val="898989"/>
              </a:solidFill>
              <a:latin typeface="Arial"/>
              <a:cs typeface="Arial"/>
            </a:endParaRPr>
          </a:p>
          <a:p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Údaje za období 01-09/2019:</a:t>
            </a:r>
          </a:p>
          <a:p>
            <a:endParaRPr lang="cs-CZ" sz="1400" b="1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304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prostřednictvím adaptačních koordinátorů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69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překladatelskými službami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rgbClr val="898989"/>
                </a:solidFill>
                <a:latin typeface="Arial"/>
                <a:cs typeface="Arial"/>
              </a:rPr>
              <a:t>44 podpořených jedinců </a:t>
            </a:r>
            <a:r>
              <a:rPr lang="cs-CZ" sz="1400" dirty="0">
                <a:solidFill>
                  <a:srgbClr val="898989"/>
                </a:solidFill>
                <a:latin typeface="Arial"/>
                <a:cs typeface="Arial"/>
              </a:rPr>
              <a:t>tlumočnickými službami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600" dirty="0"/>
          </a:p>
        </p:txBody>
      </p:sp>
      <p:sp>
        <p:nvSpPr>
          <p:cNvPr id="122" name="Shape 122"/>
          <p:cNvSpPr/>
          <p:nvPr/>
        </p:nvSpPr>
        <p:spPr>
          <a:xfrm>
            <a:off x="525387" y="1150303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047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9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49796" y="394798"/>
            <a:ext cx="8229600" cy="951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1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2400" b="1" dirty="0">
                <a:solidFill>
                  <a:schemeClr val="accent2"/>
                </a:solidFill>
              </a:rPr>
              <a:t>Webový portál </a:t>
            </a:r>
            <a:r>
              <a:rPr lang="cs-CZ" sz="2400" b="1" dirty="0">
                <a:solidFill>
                  <a:srgbClr val="0070C0"/>
                </a:solidFill>
              </a:rPr>
              <a:t>http://cizinci.nidv.cz</a:t>
            </a:r>
          </a:p>
          <a:p>
            <a:pPr marL="457200" indent="-457200">
              <a:lnSpc>
                <a:spcPct val="120000"/>
              </a:lnSpc>
              <a:buAutoNum type="arabicPeriod" startAt="2"/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2400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" y="977905"/>
            <a:ext cx="7200900" cy="416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66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282259"/>
            <a:ext cx="8229600" cy="1131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200" b="1" dirty="0">
                <a:solidFill>
                  <a:schemeClr val="accent2"/>
                </a:solidFill>
              </a:rPr>
              <a:t>Publikování podpůrných metodických </a:t>
            </a:r>
            <a:br>
              <a:rPr lang="cs-CZ" sz="2200" b="1" dirty="0">
                <a:solidFill>
                  <a:schemeClr val="accent2"/>
                </a:solidFill>
              </a:rPr>
            </a:br>
            <a:r>
              <a:rPr lang="cs-CZ" sz="2200" b="1" dirty="0">
                <a:solidFill>
                  <a:schemeClr val="accent2"/>
                </a:solidFill>
              </a:rPr>
              <a:t>materiálů klasicky i elektronicky na </a:t>
            </a:r>
            <a:r>
              <a:rPr lang="cs-CZ" sz="2200" b="1" dirty="0">
                <a:solidFill>
                  <a:srgbClr val="0070C0"/>
                </a:solidFill>
              </a:rPr>
              <a:t>cizinci.nidv.cz</a:t>
            </a:r>
            <a:endParaRPr lang="cs-CZ" sz="2200" b="1" dirty="0"/>
          </a:p>
          <a:p>
            <a:pPr marL="457200" indent="-457200">
              <a:buAutoNum type="arabicPeriod" startAt="4"/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2400" b="1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452652" y="1707350"/>
            <a:ext cx="8492650" cy="3174395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>
                <a:solidFill>
                  <a:schemeClr val="bg1">
                    <a:lumMod val="50000"/>
                  </a:schemeClr>
                </a:solidFill>
              </a:rPr>
              <a:t>Metodický materiál pro výuku dětí s odlišným mateřským jazykem v MŠ</a:t>
            </a:r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, DVD – Milena Kmentová (UK); 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>
                <a:solidFill>
                  <a:schemeClr val="bg1">
                    <a:lumMod val="50000"/>
                  </a:schemeClr>
                </a:solidFill>
              </a:rPr>
              <a:t>Hrajeme si s říkankami </a:t>
            </a:r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– Linda </a:t>
            </a:r>
            <a:r>
              <a:rPr lang="cs-CZ" sz="1200" dirty="0" err="1">
                <a:solidFill>
                  <a:schemeClr val="bg1">
                    <a:lumMod val="50000"/>
                  </a:schemeClr>
                </a:solidFill>
              </a:rPr>
              <a:t>Doleží</a:t>
            </a:r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 (MU);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Integrace žáků cizinců do základních škol </a:t>
            </a:r>
            <a:r>
              <a:rPr lang="cs-CZ" sz="1200" dirty="0"/>
              <a:t>– interaktivní materiál ve spolupráci se ZŠ a MŠ, Brno, Staňkova 14;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Český žák cizinec </a:t>
            </a:r>
            <a:r>
              <a:rPr lang="cs-CZ" sz="1200" dirty="0"/>
              <a:t>– Lucie Slavíková-</a:t>
            </a:r>
            <a:r>
              <a:rPr lang="cs-CZ" sz="1200" dirty="0" err="1"/>
              <a:t>Boucher</a:t>
            </a:r>
            <a:r>
              <a:rPr lang="cs-CZ" sz="1200" dirty="0"/>
              <a:t> (Česká škola bez hranic);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 err="1"/>
              <a:t>Quadreso</a:t>
            </a:r>
            <a:r>
              <a:rPr lang="cs-CZ" sz="1200" dirty="0"/>
              <a:t> – karetní hra;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Hezky česky, Hezky česky II </a:t>
            </a:r>
            <a:r>
              <a:rPr lang="cs-CZ" sz="1200" dirty="0"/>
              <a:t>– Jana </a:t>
            </a:r>
            <a:r>
              <a:rPr lang="cs-CZ" sz="1200" dirty="0" err="1"/>
              <a:t>Táborková</a:t>
            </a:r>
            <a:r>
              <a:rPr lang="cs-CZ" sz="1200" dirty="0"/>
              <a:t> (ZŠ Karlovy Vary);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Prázdninová škola češtiny </a:t>
            </a:r>
            <a:r>
              <a:rPr lang="cs-CZ" sz="1200" dirty="0"/>
              <a:t>– Blanka </a:t>
            </a:r>
            <a:r>
              <a:rPr lang="cs-CZ" sz="1200" dirty="0" err="1"/>
              <a:t>Jaurisová</a:t>
            </a:r>
            <a:r>
              <a:rPr lang="cs-CZ" sz="1200" dirty="0"/>
              <a:t> (Oxford);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Bulletin. </a:t>
            </a:r>
            <a:r>
              <a:rPr lang="cs-CZ" sz="1200" dirty="0"/>
              <a:t>Zpravodaj pro pedagogické pracovníky. Speciální vydání věnované vzdělávání </a:t>
            </a:r>
            <a:br>
              <a:rPr lang="cs-CZ" sz="1200" dirty="0"/>
            </a:br>
            <a:r>
              <a:rPr lang="cs-CZ" sz="1200" dirty="0"/>
              <a:t>žáků cizinců –  NIDV, říjen 2017, ročník VI, číslo 3;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Bulletin. </a:t>
            </a:r>
            <a:r>
              <a:rPr lang="cs-CZ" sz="1200" dirty="0"/>
              <a:t>Zpravodaj pro pedagogické pracovníky. Speciální vydání věnované vzdělávání </a:t>
            </a:r>
            <a:br>
              <a:rPr lang="cs-CZ" sz="1200" dirty="0"/>
            </a:br>
            <a:r>
              <a:rPr lang="cs-CZ" sz="1200" dirty="0"/>
              <a:t>žáků cizinců –  NIDV, říjen 2018, ročník VII, číslo 3;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Bulletin. </a:t>
            </a:r>
            <a:r>
              <a:rPr lang="cs-CZ" sz="1200" dirty="0"/>
              <a:t>Zpravodaj pro pedagogické pracovníky. Vydání ke globálním tématům ve vzdělávání –  NIDV, říjen 2019, ročník VIII, číslo 2;</a:t>
            </a:r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200" b="1" i="1" dirty="0"/>
              <a:t>Už 15 let učíme v našich školách děti cizinců </a:t>
            </a:r>
            <a:r>
              <a:rPr lang="cs-CZ" sz="1200" dirty="0"/>
              <a:t>– ZŠ Bělá pod Bezdězem a ZŠ T. G. Masaryka Zastávka u Brna.</a:t>
            </a:r>
            <a:endParaRPr sz="1200" b="1" dirty="0"/>
          </a:p>
        </p:txBody>
      </p:sp>
      <p:sp>
        <p:nvSpPr>
          <p:cNvPr id="122" name="Shape 122"/>
          <p:cNvSpPr/>
          <p:nvPr/>
        </p:nvSpPr>
        <p:spPr>
          <a:xfrm>
            <a:off x="498950" y="1295942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49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49796" y="465166"/>
            <a:ext cx="10882799" cy="1131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Adaptační koordinátoři do škol</a:t>
            </a:r>
            <a:br>
              <a:rPr lang="cs-CZ" sz="3400" b="1" dirty="0"/>
            </a:br>
            <a:r>
              <a:rPr lang="cs-CZ" sz="2600" b="1" dirty="0"/>
              <a:t>       </a:t>
            </a:r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518000" y="1493708"/>
            <a:ext cx="8098904" cy="349018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/>
              <a:t>Stanovené cíle: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Nově příchozí dítě/žák cizinec do školy se ocitá ve zcela novém a odlišném životním prostředí, s jazykovou a mnohdy sociální bariérou. 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Adaptační koordinátor (AK) je jako poskytovaná podpora dítěti/žákovi cizinci k dispozici </a:t>
            </a:r>
            <a:br>
              <a:rPr lang="cs-CZ" sz="1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po dobu prvních 4 týdnů výuky od jeho nástupu do školy v rámci plnění povinné školní docházky. 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AK nabízí dítěti/žákovi cizinci pomoc s adaptací na české školní prostředí </a:t>
            </a:r>
            <a:br>
              <a:rPr lang="cs-CZ" sz="1400" dirty="0"/>
            </a:br>
            <a:r>
              <a:rPr lang="cs-CZ" sz="1400" dirty="0"/>
              <a:t>a se začleňováním do třídního kolektivu, pomoc při překonávání tzv. kulturního šoku, precedentů a nežádoucích stereotypů.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AK se částečně či komplexně podílí na realizaci výuky základů českého jazyka jako jazyka druhého/cizího v prvních 4 týdnech přímo ve škole.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Místem působiště AK je příslušná škola. </a:t>
            </a:r>
            <a:endParaRPr lang="cs-CZ" sz="1400" b="1" dirty="0"/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600" dirty="0"/>
          </a:p>
        </p:txBody>
      </p:sp>
      <p:sp>
        <p:nvSpPr>
          <p:cNvPr id="122" name="Shape 122"/>
          <p:cNvSpPr/>
          <p:nvPr/>
        </p:nvSpPr>
        <p:spPr>
          <a:xfrm>
            <a:off x="549796" y="1241914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27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18000" y="288410"/>
            <a:ext cx="10975395" cy="1131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Překladatelské a tlumočnické </a:t>
            </a:r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služby do škol</a:t>
            </a:r>
            <a:endParaRPr lang="cs-CZ" sz="2400" b="1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562450" y="1530325"/>
            <a:ext cx="8098904" cy="267765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/>
              <a:t>Stanovené cíle: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Podpořit formou tlumočení dítě/žáka cizince a zákonného zástupce/rodiče při adaptaci na nové prostředí, při důležitém jednání, pohovoru apod.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Zajistit překlad cizojazyčných dokumentů </a:t>
            </a:r>
            <a:r>
              <a:rPr lang="cs-CZ" sz="1400" dirty="0"/>
              <a:t>nezbytných pro důkladnou informovanost dětí/žáků cizinců a jejich zákonných zástupců/rodičů.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dirty="0"/>
              <a:t>Umožnit škole snadnější řešení nejrůznějších situací při začleňování a vzdělávání nově příchozího dítěte/žáka cizince. </a:t>
            </a:r>
          </a:p>
          <a:p>
            <a:pPr lvl="1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b="1" dirty="0">
              <a:solidFill>
                <a:schemeClr val="accent2"/>
              </a:solidFill>
            </a:endParaRPr>
          </a:p>
          <a:p>
            <a:pPr lvl="1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b="1" dirty="0">
                <a:solidFill>
                  <a:schemeClr val="accent2"/>
                </a:solidFill>
              </a:rPr>
              <a:t>Nabídka obou aktivit má za cíl usnadnit všem zúčastněným stranám zvládat  tohoto nelehké období. </a:t>
            </a:r>
          </a:p>
        </p:txBody>
      </p:sp>
      <p:sp>
        <p:nvSpPr>
          <p:cNvPr id="122" name="Shape 122"/>
          <p:cNvSpPr/>
          <p:nvPr/>
        </p:nvSpPr>
        <p:spPr>
          <a:xfrm>
            <a:off x="518000" y="1251290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-1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65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49796" y="341397"/>
            <a:ext cx="10882799" cy="1131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Formuláře a informace v jazykových </a:t>
            </a:r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400" b="1" dirty="0">
                <a:solidFill>
                  <a:schemeClr val="accent2"/>
                </a:solidFill>
              </a:rPr>
              <a:t>mutacích </a:t>
            </a:r>
            <a:r>
              <a:rPr lang="cs-CZ" sz="2400" b="1" dirty="0">
                <a:solidFill>
                  <a:srgbClr val="0070C0"/>
                </a:solidFill>
              </a:rPr>
              <a:t>cizinci.nidv.cz</a:t>
            </a:r>
            <a:endParaRPr lang="cs-CZ" sz="2400" b="1" dirty="0"/>
          </a:p>
          <a:p>
            <a:pPr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2400" b="1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3500" dirty="0"/>
          </a:p>
        </p:txBody>
      </p:sp>
      <p:sp>
        <p:nvSpPr>
          <p:cNvPr id="121" name="Shape 121"/>
          <p:cNvSpPr/>
          <p:nvPr/>
        </p:nvSpPr>
        <p:spPr>
          <a:xfrm>
            <a:off x="549796" y="1437289"/>
            <a:ext cx="8098904" cy="3389133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  <a:p>
            <a:pPr marL="342900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b="1" dirty="0"/>
              <a:t>Základní školy, např.: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/>
              <a:t>Základní informace pro rodiče prvňáčků;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/>
              <a:t>Zápis do ZŠ;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Žádost o uvolnění z vyučování;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Informovaný souhlas rodičů / zákonných zástupců;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bg1">
                    <a:lumMod val="50000"/>
                  </a:schemeClr>
                </a:solidFill>
              </a:rPr>
              <a:t>Základní informace o školní družině;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/>
              <a:t>Školní stravování, Alergeny aj.</a:t>
            </a:r>
          </a:p>
          <a:p>
            <a:pPr marL="800100" lvl="1" indent="-342900" defTabSz="457200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dirty="0">
                <a:sym typeface="Arial"/>
                <a:hlinkClick r:id="rId3"/>
              </a:rPr>
              <a:t>https://cizinci.nidv.cz/tlumoceni-a-preklady/</a:t>
            </a:r>
            <a:endParaRPr lang="cs-CZ" sz="1600" b="1" dirty="0"/>
          </a:p>
          <a:p>
            <a:pPr lvl="1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b="1" dirty="0"/>
              <a:t>Jazykové mutace – celkem 16 jazyků (např. angličtina, arabština, mongolština, rumunština, ruština, španělština, ukrajinština, vietnamština)</a:t>
            </a:r>
          </a:p>
        </p:txBody>
      </p:sp>
      <p:sp>
        <p:nvSpPr>
          <p:cNvPr id="122" name="Shape 122"/>
          <p:cNvSpPr/>
          <p:nvPr/>
        </p:nvSpPr>
        <p:spPr>
          <a:xfrm>
            <a:off x="457200" y="151605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57200" y="1928364"/>
            <a:ext cx="5230930" cy="327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20000"/>
              </a:lnSpc>
              <a:defRPr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0" y="0"/>
            <a:ext cx="3215810" cy="12419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52" y="243814"/>
            <a:ext cx="735734" cy="5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12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D2581B760BD649ABB0F4987AA7BE02" ma:contentTypeVersion="7" ma:contentTypeDescription="Vytvoří nový dokument" ma:contentTypeScope="" ma:versionID="d2ac55a04e12659f41eff4a7b5e43819">
  <xsd:schema xmlns:xsd="http://www.w3.org/2001/XMLSchema" xmlns:xs="http://www.w3.org/2001/XMLSchema" xmlns:p="http://schemas.microsoft.com/office/2006/metadata/properties" xmlns:ns3="8de666df-5235-44e4-9e9e-17ca03fddb61" targetNamespace="http://schemas.microsoft.com/office/2006/metadata/properties" ma:root="true" ma:fieldsID="66700c79f2882138fb6d4cb3cd484f26" ns3:_="">
    <xsd:import namespace="8de666df-5235-44e4-9e9e-17ca03fddb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666df-5235-44e4-9e9e-17ca03fdd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E30EB3-DD01-4D47-8A87-9C6802F854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D2637A-136C-4439-83DA-E8CA473C0164}">
  <ds:schemaRefs>
    <ds:schemaRef ds:uri="http://purl.org/dc/elements/1.1/"/>
    <ds:schemaRef ds:uri="http://schemas.microsoft.com/office/2006/documentManagement/types"/>
    <ds:schemaRef ds:uri="8de666df-5235-44e4-9e9e-17ca03fddb61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5F7E75-2AA5-4F6F-8796-CE5E6DA08D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e666df-5235-44e4-9e9e-17ca03fdd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4299</TotalTime>
  <Words>624</Words>
  <Application>Microsoft Office PowerPoint</Application>
  <PresentationFormat>Předvádění na obrazovce (16:9)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Systém podpory NIDV pro pedagogické  pracovníky vzdělávající děti/žáky cizince  a podpora dětí/žáků cizinců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Děkuji Vám za pozornost!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Ales</dc:creator>
  <cp:lastModifiedBy>Rydlo Josef</cp:lastModifiedBy>
  <cp:revision>140</cp:revision>
  <cp:lastPrinted>2019-10-09T13:49:36Z</cp:lastPrinted>
  <dcterms:modified xsi:type="dcterms:W3CDTF">2019-10-09T15:12:54Z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0x01010074D2581B760BD649ABB0F4987AA7BE02</vt:lpwstr>
  </property>
</Properties>
</file>