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1" r:id="rId3"/>
    <p:sldId id="257" r:id="rId4"/>
    <p:sldId id="284" r:id="rId5"/>
    <p:sldId id="273" r:id="rId6"/>
    <p:sldId id="277" r:id="rId7"/>
    <p:sldId id="279" r:id="rId8"/>
    <p:sldId id="286" r:id="rId9"/>
    <p:sldId id="285" r:id="rId10"/>
    <p:sldId id="281" r:id="rId11"/>
    <p:sldId id="283" r:id="rId12"/>
    <p:sldId id="278" r:id="rId13"/>
    <p:sldId id="280" r:id="rId14"/>
    <p:sldId id="287" r:id="rId15"/>
    <p:sldId id="266" r:id="rId16"/>
    <p:sldId id="267" r:id="rId17"/>
    <p:sldId id="276" r:id="rId18"/>
    <p:sldId id="270" r:id="rId19"/>
    <p:sldId id="269" r:id="rId2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111" d="100"/>
          <a:sy n="111" d="100"/>
        </p:scale>
        <p:origin x="10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25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461A4-1F7A-4AB3-B70E-00B01D473925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6D0B4-F6A4-495D-9ABD-8CB87379CE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3885" y="531059"/>
            <a:ext cx="4281462" cy="321178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3883199"/>
            <a:ext cx="5438140" cy="52989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055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10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2942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08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154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1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8733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8583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21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538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37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066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425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940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97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932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040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961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09.10.2019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09.10.2019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09.10.2019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284984"/>
            <a:ext cx="5470376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Podpora MŠMT ve vzdělávání dětí a žáků cizinců ve školách</a:t>
            </a: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 smtClean="0"/>
              <a:t>Karmelitská </a:t>
            </a:r>
            <a:r>
              <a:rPr lang="cs-CZ" sz="700" smtClean="0"/>
              <a:t>529/5</a:t>
            </a:r>
            <a:r>
              <a:rPr lang="cs-CZ" sz="700"/>
              <a:t>, Malá </a:t>
            </a:r>
            <a:r>
              <a:rPr lang="cs-CZ" sz="700" smtClean="0"/>
              <a:t>Strana, </a:t>
            </a:r>
            <a:r>
              <a:rPr lang="cs-CZ" sz="700" dirty="0" smtClean="0"/>
              <a:t>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9685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800" b="1" dirty="0" smtClean="0">
                <a:solidFill>
                  <a:srgbClr val="418E96"/>
                </a:solidFill>
              </a:rPr>
              <a:t>ROK 2019 - Dotační </a:t>
            </a:r>
            <a:r>
              <a:rPr lang="cs-CZ" sz="2800" b="1" dirty="0">
                <a:solidFill>
                  <a:srgbClr val="418E96"/>
                </a:solidFill>
              </a:rPr>
              <a:t>program MŠMT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418E96"/>
                </a:solidFill>
              </a:rPr>
              <a:t>„Podpora aktivit integrace cizinců na území ČR“ 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400" b="1" dirty="0" smtClean="0">
              <a:solidFill>
                <a:srgbClr val="418E96"/>
              </a:solidFill>
            </a:endParaRPr>
          </a:p>
          <a:p>
            <a:r>
              <a:rPr lang="cs-CZ" sz="2400" dirty="0" smtClean="0"/>
              <a:t>vyhlášen v souladu s usnesením vlády k Postupu při realizaci aktualizované Koncepce integrace cizinců – Ve vzájemném respektu v roce 2019</a:t>
            </a:r>
          </a:p>
          <a:p>
            <a:endParaRPr lang="cs-CZ" sz="2400" dirty="0"/>
          </a:p>
          <a:p>
            <a:r>
              <a:rPr lang="cs-CZ" sz="2400" dirty="0" smtClean="0"/>
              <a:t>rozděleno </a:t>
            </a:r>
            <a:r>
              <a:rPr lang="cs-CZ" sz="2400" b="1" dirty="0" smtClean="0"/>
              <a:t>3 mil. Kč </a:t>
            </a:r>
            <a:r>
              <a:rPr lang="cs-CZ" sz="2400" dirty="0" smtClean="0"/>
              <a:t>pro 11 projektů neziskových organizací, základních a mateřských škol</a:t>
            </a:r>
          </a:p>
          <a:p>
            <a:pPr marL="0" indent="0">
              <a:buNone/>
            </a:pPr>
            <a:endParaRPr lang="cs-CZ" sz="2800" dirty="0" smtClean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2387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9685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800" b="1" dirty="0" smtClean="0">
                <a:solidFill>
                  <a:srgbClr val="418E96"/>
                </a:solidFill>
              </a:rPr>
              <a:t>ROK 2020 - Dotační </a:t>
            </a:r>
            <a:r>
              <a:rPr lang="cs-CZ" sz="2800" b="1" dirty="0">
                <a:solidFill>
                  <a:srgbClr val="418E96"/>
                </a:solidFill>
              </a:rPr>
              <a:t>program MŠMT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418E96"/>
                </a:solidFill>
              </a:rPr>
              <a:t>„Podpora aktivit integrace cizinců na území ČR“ 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400" b="1" dirty="0" smtClean="0">
              <a:solidFill>
                <a:srgbClr val="418E96"/>
              </a:solidFill>
            </a:endParaRPr>
          </a:p>
          <a:p>
            <a:r>
              <a:rPr lang="cs-CZ" sz="2400" dirty="0" smtClean="0"/>
              <a:t>předpokládané krácení objemu prostředků vyčleněných na Koncepci integrace cizinců min. o 10 %</a:t>
            </a:r>
          </a:p>
          <a:p>
            <a:r>
              <a:rPr lang="cs-CZ" sz="2400" dirty="0" smtClean="0"/>
              <a:t>2 varianty postupu: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dirty="0" smtClean="0"/>
              <a:t>samostatný dotační program </a:t>
            </a:r>
          </a:p>
          <a:p>
            <a:pPr marL="914400" lvl="2" indent="0">
              <a:buNone/>
            </a:pPr>
            <a:r>
              <a:rPr lang="cs-CZ" sz="1900" dirty="0" smtClean="0"/>
              <a:t>„Podpora </a:t>
            </a:r>
            <a:r>
              <a:rPr lang="cs-CZ" sz="1900" dirty="0"/>
              <a:t>aktivit integrace cizinců na území </a:t>
            </a:r>
            <a:r>
              <a:rPr lang="cs-CZ" sz="1900" dirty="0" smtClean="0"/>
              <a:t>ČR v roce 2020“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dirty="0" smtClean="0"/>
              <a:t>samostatný modul v rámci dotačního </a:t>
            </a:r>
            <a:r>
              <a:rPr lang="cs-CZ" sz="1900" dirty="0"/>
              <a:t>programu </a:t>
            </a:r>
            <a:endParaRPr lang="cs-CZ" sz="1900" dirty="0" smtClean="0"/>
          </a:p>
          <a:p>
            <a:pPr marL="914400" lvl="2" indent="0">
              <a:buNone/>
            </a:pPr>
            <a:r>
              <a:rPr lang="cs-CZ" sz="1900" dirty="0" smtClean="0"/>
              <a:t>„Podpora </a:t>
            </a:r>
            <a:r>
              <a:rPr lang="cs-CZ" sz="1900" dirty="0"/>
              <a:t>vzdělávání v regionálním školství v roce </a:t>
            </a:r>
            <a:r>
              <a:rPr lang="cs-CZ" sz="1900" dirty="0" smtClean="0"/>
              <a:t>2020“</a:t>
            </a:r>
            <a:endParaRPr lang="cs-CZ" sz="1900" dirty="0"/>
          </a:p>
          <a:p>
            <a:pPr marL="0" indent="0">
              <a:buNone/>
            </a:pPr>
            <a:endParaRPr lang="cs-CZ" sz="2800" dirty="0" smtClean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9026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9685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418E96"/>
                </a:solidFill>
              </a:rPr>
              <a:t>ROK 2020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dirty="0" smtClean="0">
                <a:solidFill>
                  <a:srgbClr val="418E96"/>
                </a:solidFill>
              </a:rPr>
              <a:t>Dotační </a:t>
            </a:r>
            <a:r>
              <a:rPr lang="cs-CZ" sz="2800" b="1" dirty="0">
                <a:solidFill>
                  <a:srgbClr val="418E96"/>
                </a:solidFill>
              </a:rPr>
              <a:t>program MŠMT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418E96"/>
                </a:solidFill>
              </a:rPr>
              <a:t>„Podpora aktivit integrace cizinců na území ČR“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cs-CZ" sz="2600" b="1" i="1" dirty="0" smtClean="0"/>
              <a:t>Vyhlášení DP </a:t>
            </a:r>
            <a:r>
              <a:rPr lang="cs-CZ" sz="2600" b="1" i="1" dirty="0"/>
              <a:t>obdobné jako v roce 2019:</a:t>
            </a:r>
          </a:p>
          <a:p>
            <a:pPr marL="0" indent="0">
              <a:buNone/>
            </a:pPr>
            <a:r>
              <a:rPr lang="cs-CZ" sz="2400" b="1" dirty="0" smtClean="0"/>
              <a:t>Účel </a:t>
            </a:r>
            <a:r>
              <a:rPr lang="cs-CZ" sz="2400" b="1" dirty="0"/>
              <a:t>programu: </a:t>
            </a:r>
          </a:p>
          <a:p>
            <a:r>
              <a:rPr lang="cs-CZ" sz="2600" dirty="0"/>
              <a:t>podpora </a:t>
            </a:r>
            <a:r>
              <a:rPr lang="cs-CZ" sz="2600" dirty="0" smtClean="0"/>
              <a:t>projektů na zvýšení úspěšnosti dětí a žáků cizinců v předškolním a základním vzdělávání: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i="1" dirty="0" smtClean="0"/>
              <a:t>integrační mimoškolní vzdělávací aktivity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i="1" dirty="0" smtClean="0"/>
              <a:t>zvyšování efektivity vzdělávání v oblasti českého jazyka (nikoliv přímá výuka)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i="1" dirty="0" smtClean="0"/>
              <a:t>odstraňování kulturních bariér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i="1" dirty="0" smtClean="0"/>
              <a:t>zvyšování sociokulturních kompetencí pedagogických pracovníků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911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rgbClr val="418E96"/>
                </a:solidFill>
              </a:rPr>
              <a:t>ROK 2020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rgbClr val="418E96"/>
                </a:solidFill>
              </a:rPr>
              <a:t>Dotační </a:t>
            </a:r>
            <a:r>
              <a:rPr lang="cs-CZ" sz="2400" b="1" dirty="0">
                <a:solidFill>
                  <a:srgbClr val="418E96"/>
                </a:solidFill>
              </a:rPr>
              <a:t>program MŠMT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400" b="1" dirty="0">
                <a:solidFill>
                  <a:srgbClr val="418E96"/>
                </a:solidFill>
              </a:rPr>
              <a:t>„Podpora aktivit integrace cizinců na území ČR“ </a:t>
            </a:r>
          </a:p>
          <a:p>
            <a:pPr marL="0" indent="0">
              <a:buNone/>
            </a:pPr>
            <a:r>
              <a:rPr lang="cs-CZ" sz="2400" b="1" dirty="0" smtClean="0"/>
              <a:t>Oprávnění žadatelé: </a:t>
            </a:r>
            <a:endParaRPr lang="cs-CZ" sz="2400" b="1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mateřské školy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základní školy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vysoké školy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nestátní neziskové organizace</a:t>
            </a:r>
          </a:p>
          <a:p>
            <a:pPr marL="0" lvl="1" indent="0">
              <a:buNone/>
            </a:pPr>
            <a:r>
              <a:rPr lang="cs-CZ" sz="2400" b="1" dirty="0" smtClean="0"/>
              <a:t>Rozpočet</a:t>
            </a:r>
            <a:r>
              <a:rPr lang="cs-CZ" sz="2400" b="1" dirty="0"/>
              <a:t>: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/>
              <a:t>předpoklad </a:t>
            </a:r>
            <a:r>
              <a:rPr lang="cs-CZ" sz="2400" dirty="0" smtClean="0"/>
              <a:t>2,6 </a:t>
            </a:r>
            <a:r>
              <a:rPr lang="cs-CZ" sz="2400" dirty="0"/>
              <a:t>mil. </a:t>
            </a:r>
            <a:r>
              <a:rPr lang="cs-CZ" sz="2400" dirty="0" smtClean="0"/>
              <a:t>Kč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88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9685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endParaRPr lang="cs-CZ" sz="2300" b="1" dirty="0" smtClean="0">
              <a:solidFill>
                <a:srgbClr val="418E96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3000" b="1" dirty="0" smtClean="0">
                <a:solidFill>
                  <a:srgbClr val="418E96"/>
                </a:solidFill>
              </a:rPr>
              <a:t>ROK 2020 - Dotační </a:t>
            </a:r>
            <a:r>
              <a:rPr lang="cs-CZ" sz="3000" b="1" dirty="0">
                <a:solidFill>
                  <a:srgbClr val="418E96"/>
                </a:solidFill>
              </a:rPr>
              <a:t>program </a:t>
            </a:r>
            <a:r>
              <a:rPr lang="cs-CZ" sz="3000" b="1" dirty="0" smtClean="0">
                <a:solidFill>
                  <a:srgbClr val="418E96"/>
                </a:solidFill>
              </a:rPr>
              <a:t>MŠMT</a:t>
            </a:r>
            <a:endParaRPr lang="cs-CZ" sz="3000" b="1" dirty="0">
              <a:solidFill>
                <a:srgbClr val="418E96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3000" b="1" dirty="0">
                <a:solidFill>
                  <a:srgbClr val="418E96"/>
                </a:solidFill>
              </a:rPr>
              <a:t>„Podpora </a:t>
            </a:r>
            <a:r>
              <a:rPr lang="cs-CZ" sz="3000" b="1" dirty="0" smtClean="0">
                <a:solidFill>
                  <a:srgbClr val="418E96"/>
                </a:solidFill>
              </a:rPr>
              <a:t>aktivit integrace 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3000" b="1" dirty="0" smtClean="0">
                <a:solidFill>
                  <a:srgbClr val="418E96"/>
                </a:solidFill>
              </a:rPr>
              <a:t>cizinců na území ČR“ </a:t>
            </a:r>
            <a:endParaRPr lang="cs-CZ" sz="30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200" dirty="0" smtClean="0"/>
              <a:t>Veškeré informace a podklady </a:t>
            </a:r>
          </a:p>
          <a:p>
            <a:pPr marL="0" indent="0" algn="ctr">
              <a:buNone/>
            </a:pPr>
            <a:r>
              <a:rPr lang="cs-CZ" sz="3200" dirty="0" smtClean="0"/>
              <a:t>do poloviny listopadu 2019 </a:t>
            </a:r>
          </a:p>
          <a:p>
            <a:pPr marL="0" indent="0" algn="ctr">
              <a:buNone/>
            </a:pPr>
            <a:r>
              <a:rPr lang="cs-CZ" sz="3200" dirty="0" smtClean="0"/>
              <a:t>na </a:t>
            </a:r>
            <a:r>
              <a:rPr lang="cs-CZ" sz="3200" dirty="0" smtClean="0">
                <a:hlinkClick r:id="rId3"/>
              </a:rPr>
              <a:t>www.msmt.cz</a:t>
            </a:r>
            <a:endParaRPr lang="cs-CZ" sz="3200" dirty="0" smtClean="0"/>
          </a:p>
          <a:p>
            <a:pPr marL="0" indent="0" algn="ctr">
              <a:buNone/>
            </a:pPr>
            <a:r>
              <a:rPr lang="cs-CZ" sz="1800" dirty="0" smtClean="0"/>
              <a:t>(Vzdělávání -&gt; Základní a základní umělecké vzdělávání -&gt; Dotace a granty)</a:t>
            </a:r>
            <a:endParaRPr lang="cs-CZ" sz="1800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2127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lnSpc>
                <a:spcPct val="90000"/>
              </a:lnSpc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Návrh novely školského zákona - </a:t>
            </a:r>
            <a:r>
              <a:rPr lang="cs-CZ" sz="3200" b="1" dirty="0">
                <a:solidFill>
                  <a:srgbClr val="418E96"/>
                </a:solidFill>
              </a:rPr>
              <a:t>§ 20</a:t>
            </a:r>
          </a:p>
          <a:p>
            <a:r>
              <a:rPr lang="cs-CZ" sz="2400" dirty="0" smtClean="0"/>
              <a:t>ideálním stavem by bylo rozšíření </a:t>
            </a:r>
            <a:r>
              <a:rPr lang="cs-CZ" sz="2400" dirty="0" smtClean="0"/>
              <a:t>zákonného nároku na jazykovou podporu pro: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/>
              <a:t>děti, které se účastní povinného předškolního vzdělávání v mateřské škole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/>
              <a:t>příp. také osoby</a:t>
            </a:r>
            <a:r>
              <a:rPr lang="cs-CZ" sz="2400" dirty="0" smtClean="0"/>
              <a:t>, které pobývaly dlouhodobě mimo území ČR</a:t>
            </a:r>
          </a:p>
          <a:p>
            <a:pPr marL="0" lvl="1" indent="0">
              <a:buNone/>
            </a:pPr>
            <a:endParaRPr lang="cs-CZ" sz="2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záměr novely </a:t>
            </a:r>
            <a:r>
              <a:rPr lang="cs-CZ" sz="2400" dirty="0"/>
              <a:t>je nyní </a:t>
            </a:r>
            <a:r>
              <a:rPr lang="cs-CZ" sz="2400" dirty="0" smtClean="0"/>
              <a:t>projednáván </a:t>
            </a:r>
            <a:r>
              <a:rPr lang="cs-CZ" sz="2400" dirty="0"/>
              <a:t>v rámci </a:t>
            </a:r>
            <a:r>
              <a:rPr lang="cs-CZ" sz="2400" dirty="0" smtClean="0"/>
              <a:t>MŠMT</a:t>
            </a:r>
            <a:endParaRPr lang="cs-CZ" sz="2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v </a:t>
            </a:r>
            <a:r>
              <a:rPr lang="cs-CZ" sz="2400" dirty="0"/>
              <a:t>rámci </a:t>
            </a:r>
            <a:r>
              <a:rPr lang="cs-CZ" sz="2400" dirty="0" smtClean="0"/>
              <a:t>novely by byl nastíněn také systém </a:t>
            </a:r>
            <a:r>
              <a:rPr lang="cs-CZ" sz="2400" dirty="0"/>
              <a:t>jazykové </a:t>
            </a:r>
            <a:r>
              <a:rPr lang="cs-CZ" sz="2400" dirty="0" smtClean="0"/>
              <a:t>podpory</a:t>
            </a:r>
            <a:endParaRPr lang="cs-CZ" sz="2400" dirty="0"/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FontTx/>
              <a:buChar char="-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50720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>
              <a:lnSpc>
                <a:spcPct val="90000"/>
              </a:lnSpc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Záměry </a:t>
            </a:r>
            <a:r>
              <a:rPr lang="cs-CZ" sz="3200" b="1" dirty="0" smtClean="0">
                <a:solidFill>
                  <a:srgbClr val="418E96"/>
                </a:solidFill>
              </a:rPr>
              <a:t>nového systému jazykové podpory</a:t>
            </a:r>
            <a:br>
              <a:rPr lang="cs-CZ" sz="3200" b="1" dirty="0" smtClean="0">
                <a:solidFill>
                  <a:srgbClr val="418E96"/>
                </a:solidFill>
              </a:rPr>
            </a:br>
            <a:r>
              <a:rPr lang="cs-CZ" sz="3200" b="1" dirty="0" smtClean="0">
                <a:solidFill>
                  <a:srgbClr val="418E96"/>
                </a:solidFill>
              </a:rPr>
              <a:t>v povinném předškolním a základním vzdělávání</a:t>
            </a:r>
          </a:p>
          <a:p>
            <a:r>
              <a:rPr lang="cs-CZ" sz="2400" dirty="0" smtClean="0"/>
              <a:t>návrh systému </a:t>
            </a:r>
            <a:r>
              <a:rPr lang="cs-CZ" sz="2400" dirty="0" smtClean="0"/>
              <a:t>byl předběžně projednáván </a:t>
            </a:r>
            <a:r>
              <a:rPr lang="cs-CZ" sz="2400" dirty="0" smtClean="0"/>
              <a:t>se zástupci MV, krajů, škol </a:t>
            </a:r>
            <a:r>
              <a:rPr lang="cs-CZ" sz="2400" dirty="0" smtClean="0"/>
              <a:t>a </a:t>
            </a:r>
            <a:r>
              <a:rPr lang="cs-CZ" sz="2400" dirty="0" smtClean="0"/>
              <a:t>dalších organizací pracujících s cizinci</a:t>
            </a:r>
          </a:p>
          <a:p>
            <a:r>
              <a:rPr lang="cs-CZ" sz="2400" dirty="0" smtClean="0"/>
              <a:t>intenzivní jazyková podpora přímo ve škole, kterou žák navštěvuje, v době běžné výuky (žák bude uvolněn zčásti nebo zcela z některých předmětů)</a:t>
            </a:r>
          </a:p>
          <a:p>
            <a:r>
              <a:rPr lang="cs-CZ" sz="2400" dirty="0" smtClean="0"/>
              <a:t>cílová skupina – poslední rok v MŠ, </a:t>
            </a:r>
            <a:r>
              <a:rPr lang="cs-CZ" sz="2400" dirty="0"/>
              <a:t>základní </a:t>
            </a:r>
            <a:r>
              <a:rPr lang="cs-CZ" sz="2400" dirty="0" smtClean="0"/>
              <a:t>vzdělávání </a:t>
            </a:r>
          </a:p>
          <a:p>
            <a:r>
              <a:rPr lang="cs-CZ" sz="2400" dirty="0" smtClean="0"/>
              <a:t>nárok na podporu a její předpokládaný rozsah bude zjištěn jednoduchým testem přímo ve škole </a:t>
            </a:r>
          </a:p>
          <a:p>
            <a:r>
              <a:rPr lang="cs-CZ" sz="2400" dirty="0" smtClean="0"/>
              <a:t>skupiny po 1 – 8  žácích – možnost individualizovat výuku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9931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lnSpc>
                <a:spcPct val="90000"/>
              </a:lnSpc>
              <a:buNone/>
            </a:pPr>
            <a:r>
              <a:rPr lang="cs-CZ" sz="3200" b="1" dirty="0">
                <a:solidFill>
                  <a:srgbClr val="418E96"/>
                </a:solidFill>
              </a:rPr>
              <a:t>Záměry nového </a:t>
            </a:r>
            <a:r>
              <a:rPr lang="cs-CZ" sz="3200" b="1" dirty="0" smtClean="0">
                <a:solidFill>
                  <a:srgbClr val="418E96"/>
                </a:solidFill>
              </a:rPr>
              <a:t>systému jazykové podpory</a:t>
            </a:r>
            <a:br>
              <a:rPr lang="cs-CZ" sz="3200" b="1" dirty="0" smtClean="0">
                <a:solidFill>
                  <a:srgbClr val="418E96"/>
                </a:solidFill>
              </a:rPr>
            </a:br>
            <a:r>
              <a:rPr lang="cs-CZ" sz="3200" b="1" dirty="0" smtClean="0">
                <a:solidFill>
                  <a:srgbClr val="418E96"/>
                </a:solidFill>
              </a:rPr>
              <a:t>v povinném předškolním a základním vzdělávání</a:t>
            </a:r>
          </a:p>
          <a:p>
            <a:r>
              <a:rPr lang="cs-CZ" sz="2400" dirty="0" smtClean="0"/>
              <a:t>rozsah výuky nejméně 100 hod., max. 400 hod. po dobu max. 10 měsíců</a:t>
            </a:r>
          </a:p>
          <a:p>
            <a:r>
              <a:rPr lang="cs-CZ" sz="2400" dirty="0" smtClean="0"/>
              <a:t>kurikulum češtiny jako druhého jazyka (samostatná kapitola v RVP ZV) - NÚV</a:t>
            </a:r>
          </a:p>
          <a:p>
            <a:r>
              <a:rPr lang="cs-CZ" sz="2400" dirty="0" smtClean="0"/>
              <a:t>financování: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/>
              <a:t>veřejné školy – rezerva krajského úřadu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/>
              <a:t>soukromé a církevní školy – příplatek k normativu</a:t>
            </a:r>
          </a:p>
          <a:p>
            <a:r>
              <a:rPr lang="cs-CZ" sz="2400" dirty="0" smtClean="0"/>
              <a:t>odhadovaná finanční náročnost – 385 mil. Kč ročně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7597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lnSpc>
                <a:spcPct val="90000"/>
              </a:lnSpc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Principy a výhody nového systému jazykové podpory </a:t>
            </a:r>
          </a:p>
          <a:p>
            <a:pPr lvl="0"/>
            <a:r>
              <a:rPr lang="cs-CZ" sz="2400" dirty="0" smtClean="0"/>
              <a:t>jednotný </a:t>
            </a:r>
            <a:r>
              <a:rPr lang="cs-CZ" sz="2400" dirty="0"/>
              <a:t>systém s jasnými pravidly</a:t>
            </a:r>
          </a:p>
          <a:p>
            <a:pPr lvl="0"/>
            <a:r>
              <a:rPr lang="cs-CZ" sz="2400" dirty="0" smtClean="0"/>
              <a:t>cílenější </a:t>
            </a:r>
            <a:r>
              <a:rPr lang="cs-CZ" sz="2400" dirty="0"/>
              <a:t>zaměření na skutečně potřebné děti a žáky</a:t>
            </a:r>
          </a:p>
          <a:p>
            <a:pPr lvl="0"/>
            <a:r>
              <a:rPr lang="cs-CZ" sz="2400" dirty="0" smtClean="0"/>
              <a:t>efektivnější </a:t>
            </a:r>
            <a:r>
              <a:rPr lang="cs-CZ" sz="2400" dirty="0"/>
              <a:t>jazyková příprava</a:t>
            </a:r>
          </a:p>
          <a:p>
            <a:pPr lvl="0"/>
            <a:r>
              <a:rPr lang="cs-CZ" sz="2400" dirty="0" smtClean="0"/>
              <a:t>nízká </a:t>
            </a:r>
            <a:r>
              <a:rPr lang="cs-CZ" sz="2400" dirty="0"/>
              <a:t>administrativní zátěž pro školy </a:t>
            </a:r>
          </a:p>
          <a:p>
            <a:pPr lvl="0"/>
            <a:r>
              <a:rPr lang="cs-CZ" sz="2400" dirty="0" smtClean="0"/>
              <a:t>finanční </a:t>
            </a:r>
            <a:r>
              <a:rPr lang="cs-CZ" sz="2400" dirty="0"/>
              <a:t>efektivita</a:t>
            </a:r>
          </a:p>
          <a:p>
            <a:pPr lvl="0"/>
            <a:r>
              <a:rPr lang="cs-CZ" sz="2400" dirty="0" smtClean="0"/>
              <a:t>flexibilita</a:t>
            </a:r>
            <a:endParaRPr lang="cs-CZ" sz="2400" dirty="0"/>
          </a:p>
          <a:p>
            <a:pPr lvl="0"/>
            <a:r>
              <a:rPr lang="cs-CZ" sz="2400" dirty="0" smtClean="0"/>
              <a:t>zohlednění individuálních </a:t>
            </a:r>
            <a:r>
              <a:rPr lang="cs-CZ" sz="2400" dirty="0"/>
              <a:t>potřeb dětí a žáků</a:t>
            </a:r>
          </a:p>
          <a:p>
            <a:pPr lvl="0"/>
            <a:r>
              <a:rPr lang="cs-CZ" sz="2400" dirty="0" smtClean="0"/>
              <a:t>zohlednění </a:t>
            </a:r>
            <a:r>
              <a:rPr lang="cs-CZ" sz="2400" dirty="0"/>
              <a:t>regionálních </a:t>
            </a:r>
            <a:r>
              <a:rPr lang="cs-CZ" sz="2400" dirty="0" smtClean="0"/>
              <a:t>rozdílů</a:t>
            </a:r>
            <a:r>
              <a:rPr lang="cs-CZ" sz="2400" dirty="0"/>
              <a:t> 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27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2400" b="1" dirty="0" smtClean="0"/>
          </a:p>
          <a:p>
            <a:pPr marL="0" indent="0" algn="ctr">
              <a:buNone/>
            </a:pPr>
            <a:endParaRPr lang="cs-CZ" sz="2400" b="1" dirty="0"/>
          </a:p>
          <a:p>
            <a:pPr marL="0" indent="0" algn="ctr">
              <a:buNone/>
            </a:pPr>
            <a:endParaRPr lang="cs-CZ" sz="2400" b="1" dirty="0" smtClean="0"/>
          </a:p>
          <a:p>
            <a:pPr marL="0" indent="0" algn="ctr">
              <a:buNone/>
            </a:pPr>
            <a:endParaRPr lang="cs-CZ" sz="2400" b="1" dirty="0" smtClean="0"/>
          </a:p>
          <a:p>
            <a:pPr marL="0" indent="0" algn="ctr">
              <a:buNone/>
            </a:pPr>
            <a:r>
              <a:rPr lang="cs-CZ" sz="4400" b="1" dirty="0" smtClean="0"/>
              <a:t>Děkuji za pozornost</a:t>
            </a:r>
            <a:endParaRPr lang="cs-CZ" sz="44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1600" b="1" i="1" dirty="0" smtClean="0"/>
              <a:t>					Mgr. Svatopluk Pohořelý </a:t>
            </a:r>
          </a:p>
          <a:p>
            <a:pPr marL="0" indent="0" algn="just">
              <a:buNone/>
            </a:pPr>
            <a:r>
              <a:rPr lang="cs-CZ" sz="1600" b="1" dirty="0" smtClean="0"/>
              <a:t>					</a:t>
            </a:r>
            <a:r>
              <a:rPr lang="cs-CZ" sz="1400" dirty="0" smtClean="0"/>
              <a:t>vedoucí oddělení základního </a:t>
            </a:r>
          </a:p>
          <a:p>
            <a:pPr marL="0" indent="0" algn="just">
              <a:buNone/>
            </a:pPr>
            <a:r>
              <a:rPr lang="cs-CZ" sz="1400" dirty="0" smtClean="0"/>
              <a:t>					a základního </a:t>
            </a:r>
            <a:r>
              <a:rPr lang="cs-CZ" sz="1400" dirty="0"/>
              <a:t>u</a:t>
            </a:r>
            <a:r>
              <a:rPr lang="cs-CZ" sz="1400" dirty="0" smtClean="0"/>
              <a:t>měleckého vzdělávání</a:t>
            </a:r>
          </a:p>
          <a:p>
            <a:pPr marL="0" indent="0" algn="just">
              <a:buNone/>
            </a:pPr>
            <a:r>
              <a:rPr lang="cs-CZ" sz="1600" dirty="0" smtClean="0"/>
              <a:t>					MŠMT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5492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677118"/>
              </p:ext>
            </p:extLst>
          </p:nvPr>
        </p:nvGraphicFramePr>
        <p:xfrm>
          <a:off x="1259632" y="2092323"/>
          <a:ext cx="6984775" cy="3784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6520"/>
                <a:gridCol w="1301792"/>
                <a:gridCol w="1368856"/>
                <a:gridCol w="1369564"/>
                <a:gridCol w="1438043"/>
              </a:tblGrid>
              <a:tr h="12616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Školní rok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Mateřské školy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Základní školy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Meziroční přírůstek MŠ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Meziroční přírůstek ZŠ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20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2013/14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6 307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15 109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873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558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20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2014/15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7 214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16 477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907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1 368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20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2015/16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8 302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18 281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1 088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1 804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20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2016/17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9 494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20 237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1 192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1 956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20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2017/18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10 469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21 992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975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1 755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20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2018/19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11 343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24 026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874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2 034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2537424" y="1556792"/>
            <a:ext cx="4076564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3200" b="1" dirty="0">
                <a:solidFill>
                  <a:srgbClr val="418E96"/>
                </a:solidFill>
              </a:rPr>
              <a:t>Počty cizinců v </a:t>
            </a:r>
            <a:r>
              <a:rPr lang="cs-CZ" sz="3200" b="1" dirty="0" smtClean="0">
                <a:solidFill>
                  <a:srgbClr val="418E96"/>
                </a:solidFill>
              </a:rPr>
              <a:t>MŠ a ZŠ</a:t>
            </a:r>
            <a:endParaRPr lang="cs-CZ" sz="3200" b="1" dirty="0">
              <a:solidFill>
                <a:srgbClr val="418E96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637439" y="6309320"/>
            <a:ext cx="1953099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0215"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Zdroj</a:t>
            </a:r>
            <a:r>
              <a:rPr lang="cs-CZ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ČSÚ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0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Možnosti podpory pro oblast integrace a vzdělávání dětí a žáků-cizinců</a:t>
            </a:r>
          </a:p>
          <a:p>
            <a:r>
              <a:rPr lang="cs-CZ" sz="2400" dirty="0" smtClean="0"/>
              <a:t>rozvojový program MŠMT </a:t>
            </a:r>
            <a:r>
              <a:rPr lang="cs-CZ" sz="2400" i="1" dirty="0" smtClean="0"/>
              <a:t>„Podpora vzdělávání cizinců ve školách“</a:t>
            </a:r>
          </a:p>
          <a:p>
            <a:r>
              <a:rPr lang="cs-CZ" sz="2400" dirty="0" smtClean="0"/>
              <a:t>dotační </a:t>
            </a:r>
            <a:r>
              <a:rPr lang="cs-CZ" sz="2400" dirty="0"/>
              <a:t>program </a:t>
            </a:r>
            <a:r>
              <a:rPr lang="cs-CZ" sz="2400" dirty="0" smtClean="0"/>
              <a:t>MŠMT </a:t>
            </a:r>
            <a:r>
              <a:rPr lang="cs-CZ" sz="2400" i="1" dirty="0" smtClean="0"/>
              <a:t>„Podpora </a:t>
            </a:r>
            <a:r>
              <a:rPr lang="cs-CZ" sz="2400" i="1" dirty="0"/>
              <a:t>aktivit integrace cizinců na území ČR“ </a:t>
            </a:r>
            <a:endParaRPr lang="cs-CZ" sz="2400" i="1" dirty="0" smtClean="0"/>
          </a:p>
          <a:p>
            <a:r>
              <a:rPr lang="cs-CZ" sz="2400" dirty="0" smtClean="0"/>
              <a:t>podpůrná </a:t>
            </a:r>
            <a:r>
              <a:rPr lang="cs-CZ" sz="2400" dirty="0"/>
              <a:t>opatření dle § 16 ŠZ a vyhlášky č. 27/2016 Sb. </a:t>
            </a:r>
          </a:p>
          <a:p>
            <a:r>
              <a:rPr lang="cs-CZ" sz="2400" dirty="0" smtClean="0"/>
              <a:t>aktivity </a:t>
            </a:r>
            <a:r>
              <a:rPr lang="cs-CZ" sz="2400" dirty="0"/>
              <a:t>NIDV – podpora pedagogických pracovníků, adaptační koordinátoři, tlumočnické a překladatelské služby</a:t>
            </a:r>
          </a:p>
          <a:p>
            <a:r>
              <a:rPr lang="cs-CZ" sz="2400" dirty="0" smtClean="0"/>
              <a:t>jiné projekty – kurzy ČJ pro azylanty (400 hod.), ESF, MV, neziskové organizace, vlastní projekty některých městských částí v hl. m. Praze nebo ostatních KÚ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9685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4400" b="1" dirty="0" smtClean="0">
              <a:solidFill>
                <a:srgbClr val="418E96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sz="4400" b="1" dirty="0" smtClean="0">
                <a:solidFill>
                  <a:srgbClr val="418E96"/>
                </a:solidFill>
              </a:rPr>
              <a:t>Rozvojový program MŠMT 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4400" b="1" dirty="0" smtClean="0">
              <a:solidFill>
                <a:srgbClr val="418E96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sz="4400" b="1" cap="all" dirty="0" smtClean="0"/>
              <a:t>Podpora vzdělávání cizinců ve školách</a:t>
            </a:r>
            <a:r>
              <a:rPr lang="cs-CZ" sz="4400" b="1" cap="all" dirty="0" smtClean="0">
                <a:solidFill>
                  <a:srgbClr val="418E96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660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9685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800" b="1" dirty="0" smtClean="0">
                <a:solidFill>
                  <a:srgbClr val="418E96"/>
                </a:solidFill>
              </a:rPr>
              <a:t>ROK 2019 - Rozvojový program MŠMT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dirty="0" smtClean="0">
                <a:solidFill>
                  <a:srgbClr val="418E96"/>
                </a:solidFill>
              </a:rPr>
              <a:t>„Podpora vzdělávání cizinců ve školách“ </a:t>
            </a:r>
          </a:p>
          <a:p>
            <a:r>
              <a:rPr lang="cs-CZ" dirty="0" smtClean="0"/>
              <a:t>rozděleno </a:t>
            </a:r>
            <a:r>
              <a:rPr lang="cs-CZ" b="1" dirty="0" smtClean="0"/>
              <a:t>42,4 mil. Kč </a:t>
            </a:r>
            <a:r>
              <a:rPr lang="cs-CZ" dirty="0" smtClean="0"/>
              <a:t>pro 351 škol všech zřizovatelů: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 smtClean="0"/>
              <a:t>322 veřejných škol, 28 soukromých škol, 1 církevní škola</a:t>
            </a:r>
          </a:p>
          <a:p>
            <a:r>
              <a:rPr lang="cs-CZ" dirty="0" smtClean="0"/>
              <a:t>podpořeno </a:t>
            </a:r>
            <a:r>
              <a:rPr lang="cs-CZ" b="1" dirty="0" smtClean="0"/>
              <a:t>5 621 dětí a žáků-cizinců </a:t>
            </a:r>
            <a:r>
              <a:rPr lang="cs-CZ" dirty="0" smtClean="0"/>
              <a:t>ve všech krajích 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největší </a:t>
            </a:r>
            <a:r>
              <a:rPr lang="cs-CZ" sz="1800" dirty="0"/>
              <a:t>podíl </a:t>
            </a:r>
            <a:r>
              <a:rPr lang="cs-CZ" sz="1800" dirty="0" smtClean="0"/>
              <a:t>dotace - Praha </a:t>
            </a:r>
            <a:r>
              <a:rPr lang="cs-CZ" sz="1800" dirty="0"/>
              <a:t>a </a:t>
            </a:r>
            <a:r>
              <a:rPr lang="cs-CZ" sz="1800" dirty="0" smtClean="0"/>
              <a:t>Jihomoravský kraj</a:t>
            </a:r>
            <a:endParaRPr lang="cs-CZ" sz="1800" dirty="0"/>
          </a:p>
          <a:p>
            <a:endParaRPr lang="cs-CZ" sz="2800" dirty="0" smtClean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4007063"/>
            <a:ext cx="7571184" cy="276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96855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4000" b="1" dirty="0" smtClean="0">
                <a:solidFill>
                  <a:srgbClr val="418E96"/>
                </a:solidFill>
              </a:rPr>
              <a:t>ROK 2020 - Rozvojový program MŠMT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4000" b="1" dirty="0" smtClean="0">
                <a:solidFill>
                  <a:srgbClr val="418E96"/>
                </a:solidFill>
              </a:rPr>
              <a:t>„Podpora vzdělávání cizinců ve školách“ </a:t>
            </a:r>
          </a:p>
          <a:p>
            <a:pPr marL="0" indent="0" algn="ctr">
              <a:buNone/>
            </a:pPr>
            <a:r>
              <a:rPr lang="cs-CZ" sz="2800" b="1" i="1" dirty="0" smtClean="0"/>
              <a:t>Vyhlášení </a:t>
            </a:r>
            <a:r>
              <a:rPr lang="cs-CZ" sz="2800" b="1" i="1" dirty="0"/>
              <a:t>RP </a:t>
            </a:r>
            <a:r>
              <a:rPr lang="cs-CZ" sz="2800" b="1" i="1" dirty="0" smtClean="0"/>
              <a:t>bude obdobné </a:t>
            </a:r>
            <a:r>
              <a:rPr lang="cs-CZ" sz="2800" b="1" i="1" dirty="0"/>
              <a:t>jako v roce 2019:</a:t>
            </a:r>
          </a:p>
          <a:p>
            <a:pPr marL="0" indent="0">
              <a:buNone/>
            </a:pPr>
            <a:r>
              <a:rPr lang="cs-CZ" sz="2800" b="1" dirty="0" smtClean="0"/>
              <a:t>Účel programu: </a:t>
            </a:r>
          </a:p>
          <a:p>
            <a:r>
              <a:rPr lang="cs-CZ" sz="2900" dirty="0" smtClean="0"/>
              <a:t>podpora </a:t>
            </a:r>
            <a:r>
              <a:rPr lang="cs-CZ" sz="2900" dirty="0"/>
              <a:t>výuky českého jazyka přizpůsobená potřebám dětí </a:t>
            </a:r>
            <a:r>
              <a:rPr lang="cs-CZ" sz="2900" dirty="0" smtClean="0"/>
              <a:t>a žáků </a:t>
            </a:r>
            <a:r>
              <a:rPr lang="cs-CZ" sz="2900" dirty="0"/>
              <a:t>cizinců k usnadnění jejich integrace do vzdělávacího </a:t>
            </a:r>
            <a:r>
              <a:rPr lang="cs-CZ" sz="2900" dirty="0" smtClean="0"/>
              <a:t>systému </a:t>
            </a:r>
            <a:br>
              <a:rPr lang="cs-CZ" sz="2900" dirty="0" smtClean="0"/>
            </a:br>
            <a:r>
              <a:rPr lang="cs-CZ" sz="2900" dirty="0" smtClean="0"/>
              <a:t>v povinném předškolním a základním vzdělávání</a:t>
            </a:r>
            <a:endParaRPr lang="cs-CZ" sz="2900" dirty="0"/>
          </a:p>
          <a:p>
            <a:pPr marL="0" indent="0">
              <a:buNone/>
            </a:pPr>
            <a:r>
              <a:rPr lang="cs-CZ" sz="2800" b="1" dirty="0" smtClean="0"/>
              <a:t>Cílová </a:t>
            </a:r>
            <a:r>
              <a:rPr lang="cs-CZ" sz="2800" b="1" dirty="0"/>
              <a:t>skupina: </a:t>
            </a:r>
            <a:endParaRPr lang="cs-CZ" sz="2800" b="1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800" dirty="0" smtClean="0"/>
              <a:t>děti-cizinci v posledním </a:t>
            </a:r>
            <a:r>
              <a:rPr lang="cs-CZ" sz="2800" dirty="0"/>
              <a:t>povinném předškolním </a:t>
            </a:r>
            <a:r>
              <a:rPr lang="cs-CZ" sz="2800" dirty="0" smtClean="0"/>
              <a:t>roce v mateřských školách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800" dirty="0" smtClean="0"/>
              <a:t>žáci-cizinci v základních školách a v odpovídajících ročnících </a:t>
            </a:r>
            <a:r>
              <a:rPr lang="cs-CZ" sz="2800" dirty="0"/>
              <a:t>víceletých gymnázií</a:t>
            </a:r>
          </a:p>
          <a:p>
            <a:pPr marL="0" indent="0">
              <a:buNone/>
            </a:pPr>
            <a:r>
              <a:rPr lang="cs-CZ" sz="2900" b="1" dirty="0"/>
              <a:t>Dotace je určena na:</a:t>
            </a:r>
          </a:p>
          <a:p>
            <a:r>
              <a:rPr lang="cs-CZ" sz="2900" dirty="0" smtClean="0"/>
              <a:t>mzdové náklady pedagogů</a:t>
            </a:r>
          </a:p>
          <a:p>
            <a:r>
              <a:rPr lang="cs-CZ" sz="2900" dirty="0" smtClean="0"/>
              <a:t>učebnice, učební pomůcky a školní potřeby pro vzdělávání dětí</a:t>
            </a:r>
            <a:br>
              <a:rPr lang="cs-CZ" sz="2900" dirty="0" smtClean="0"/>
            </a:br>
            <a:r>
              <a:rPr lang="cs-CZ" sz="2900" dirty="0" smtClean="0"/>
              <a:t>a žáků-cizinců</a:t>
            </a:r>
            <a:endParaRPr lang="cs-CZ" sz="2900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9483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968552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endParaRPr lang="cs-CZ" sz="2300" b="1" dirty="0" smtClean="0">
              <a:solidFill>
                <a:srgbClr val="418E96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3000" b="1" dirty="0" smtClean="0">
                <a:solidFill>
                  <a:srgbClr val="418E96"/>
                </a:solidFill>
              </a:rPr>
              <a:t>ROK 2020 - Rozvojový </a:t>
            </a:r>
            <a:r>
              <a:rPr lang="cs-CZ" sz="3000" b="1" dirty="0">
                <a:solidFill>
                  <a:srgbClr val="418E96"/>
                </a:solidFill>
              </a:rPr>
              <a:t>program </a:t>
            </a:r>
            <a:r>
              <a:rPr lang="cs-CZ" sz="3000" b="1" dirty="0" smtClean="0">
                <a:solidFill>
                  <a:srgbClr val="418E96"/>
                </a:solidFill>
              </a:rPr>
              <a:t>MŠMT</a:t>
            </a:r>
            <a:endParaRPr lang="cs-CZ" sz="3000" b="1" dirty="0">
              <a:solidFill>
                <a:srgbClr val="418E96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3000" b="1" dirty="0">
                <a:solidFill>
                  <a:srgbClr val="418E96"/>
                </a:solidFill>
              </a:rPr>
              <a:t>„Podpora vzdělávání cizinců ve školách“ </a:t>
            </a:r>
          </a:p>
          <a:p>
            <a:pPr marL="0" lvl="0" indent="0">
              <a:buNone/>
            </a:pPr>
            <a:r>
              <a:rPr lang="cs-CZ" sz="2200" b="1" dirty="0">
                <a:solidFill>
                  <a:prstClr val="black"/>
                </a:solidFill>
              </a:rPr>
              <a:t>Podávání žádostí:</a:t>
            </a:r>
            <a:endParaRPr lang="cs-CZ" sz="2200" dirty="0">
              <a:solidFill>
                <a:prstClr val="black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</a:rPr>
              <a:t>U veřejných </a:t>
            </a:r>
            <a:r>
              <a:rPr lang="cs-CZ" sz="2200" dirty="0">
                <a:solidFill>
                  <a:prstClr val="black"/>
                </a:solidFill>
              </a:rPr>
              <a:t>a </a:t>
            </a:r>
            <a:r>
              <a:rPr lang="cs-CZ" sz="2200" dirty="0" smtClean="0">
                <a:solidFill>
                  <a:prstClr val="black"/>
                </a:solidFill>
              </a:rPr>
              <a:t>soukromých škol podává souhrnnou žádost </a:t>
            </a:r>
            <a:r>
              <a:rPr lang="cs-CZ" sz="2200" dirty="0">
                <a:solidFill>
                  <a:prstClr val="black"/>
                </a:solidFill>
              </a:rPr>
              <a:t>příslušný krajský </a:t>
            </a:r>
            <a:r>
              <a:rPr lang="cs-CZ" sz="2200" dirty="0" smtClean="0">
                <a:solidFill>
                  <a:prstClr val="black"/>
                </a:solidFill>
              </a:rPr>
              <a:t>úřad na </a:t>
            </a:r>
            <a:r>
              <a:rPr lang="cs-CZ" sz="2200" dirty="0">
                <a:solidFill>
                  <a:prstClr val="black"/>
                </a:solidFill>
              </a:rPr>
              <a:t>základě </a:t>
            </a:r>
            <a:r>
              <a:rPr lang="cs-CZ" sz="2200" dirty="0" smtClean="0">
                <a:solidFill>
                  <a:prstClr val="black"/>
                </a:solidFill>
              </a:rPr>
              <a:t>žádostí jednotlivých škol (škola vyplní jednoduchou tabulku)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</a:rPr>
              <a:t>Církevní </a:t>
            </a:r>
            <a:r>
              <a:rPr lang="cs-CZ" sz="2200" dirty="0">
                <a:solidFill>
                  <a:prstClr val="black"/>
                </a:solidFill>
              </a:rPr>
              <a:t>školy podávají žádost přímo na MŠMT</a:t>
            </a:r>
          </a:p>
          <a:p>
            <a:pPr marL="0" lvl="1" indent="0">
              <a:buNone/>
            </a:pPr>
            <a:r>
              <a:rPr lang="cs-CZ" sz="2200" b="1" dirty="0" smtClean="0"/>
              <a:t>Harmonogram: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200" dirty="0"/>
              <a:t>Vyhlášení RP – polovina listopadu 2019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200" dirty="0"/>
              <a:t>Podávání žádostí – </a:t>
            </a:r>
            <a:r>
              <a:rPr lang="cs-CZ" sz="2200" dirty="0" smtClean="0"/>
              <a:t>konec </a:t>
            </a:r>
            <a:r>
              <a:rPr lang="cs-CZ" sz="2200" dirty="0"/>
              <a:t>kalendářního roku </a:t>
            </a:r>
            <a:r>
              <a:rPr lang="cs-CZ" sz="2200" dirty="0" smtClean="0"/>
              <a:t>2019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200" dirty="0" smtClean="0"/>
              <a:t>Odeslání rozhodnutí včetně finančních prostředků –březen 2020</a:t>
            </a:r>
          </a:p>
          <a:p>
            <a:pPr marL="0" lvl="1" indent="0">
              <a:buNone/>
            </a:pPr>
            <a:r>
              <a:rPr lang="cs-CZ" sz="2200" b="1" dirty="0"/>
              <a:t>Rozpočet: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200" dirty="0" smtClean="0"/>
              <a:t>předpoklad </a:t>
            </a:r>
            <a:r>
              <a:rPr lang="cs-CZ" sz="2200" dirty="0"/>
              <a:t>52 mil. </a:t>
            </a:r>
            <a:r>
              <a:rPr lang="cs-CZ" sz="2200" dirty="0" smtClean="0"/>
              <a:t>Kč (meziroční navýšení o cca 10 mil. Kč)</a:t>
            </a:r>
            <a:endParaRPr lang="cs-CZ" sz="2200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021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9685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endParaRPr lang="cs-CZ" sz="2300" b="1" dirty="0" smtClean="0">
              <a:solidFill>
                <a:srgbClr val="418E96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3000" b="1" dirty="0" smtClean="0">
                <a:solidFill>
                  <a:srgbClr val="418E96"/>
                </a:solidFill>
              </a:rPr>
              <a:t>ROK 2020 - Rozvojový </a:t>
            </a:r>
            <a:r>
              <a:rPr lang="cs-CZ" sz="3000" b="1" dirty="0">
                <a:solidFill>
                  <a:srgbClr val="418E96"/>
                </a:solidFill>
              </a:rPr>
              <a:t>program </a:t>
            </a:r>
            <a:r>
              <a:rPr lang="cs-CZ" sz="3000" b="1" dirty="0" smtClean="0">
                <a:solidFill>
                  <a:srgbClr val="418E96"/>
                </a:solidFill>
              </a:rPr>
              <a:t>MŠMT</a:t>
            </a:r>
            <a:endParaRPr lang="cs-CZ" sz="3000" b="1" dirty="0">
              <a:solidFill>
                <a:srgbClr val="418E96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3000" b="1" dirty="0">
                <a:solidFill>
                  <a:srgbClr val="418E96"/>
                </a:solidFill>
              </a:rPr>
              <a:t>„Podpora vzdělávání cizinců ve školách“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200" dirty="0" smtClean="0"/>
              <a:t>Veškeré informace a podklady </a:t>
            </a:r>
          </a:p>
          <a:p>
            <a:pPr marL="0" indent="0" algn="ctr">
              <a:buNone/>
            </a:pPr>
            <a:r>
              <a:rPr lang="cs-CZ" sz="3200" dirty="0" smtClean="0"/>
              <a:t>do poloviny listopadu 2019 </a:t>
            </a:r>
          </a:p>
          <a:p>
            <a:pPr marL="0" indent="0" algn="ctr">
              <a:buNone/>
            </a:pPr>
            <a:r>
              <a:rPr lang="cs-CZ" sz="3200" dirty="0" smtClean="0"/>
              <a:t>na </a:t>
            </a:r>
            <a:r>
              <a:rPr lang="cs-CZ" sz="3200" dirty="0" smtClean="0">
                <a:hlinkClick r:id="rId3"/>
              </a:rPr>
              <a:t>www.msmt.cz</a:t>
            </a:r>
            <a:endParaRPr lang="cs-CZ" sz="3200" dirty="0" smtClean="0"/>
          </a:p>
          <a:p>
            <a:pPr marL="0" indent="0" algn="ctr">
              <a:buNone/>
            </a:pPr>
            <a:r>
              <a:rPr lang="cs-CZ" sz="1800" dirty="0"/>
              <a:t>(</a:t>
            </a:r>
            <a:r>
              <a:rPr lang="cs-CZ" sz="1800" dirty="0" smtClean="0"/>
              <a:t>Vzdělávání -&gt; Základní </a:t>
            </a:r>
            <a:r>
              <a:rPr lang="cs-CZ" sz="1800" dirty="0"/>
              <a:t>a základní umělecké vzdělávání </a:t>
            </a:r>
            <a:r>
              <a:rPr lang="cs-CZ" sz="1800" dirty="0" smtClean="0"/>
              <a:t>-&gt; Dotace </a:t>
            </a:r>
            <a:r>
              <a:rPr lang="cs-CZ" sz="1800" dirty="0"/>
              <a:t>a granty)</a:t>
            </a:r>
          </a:p>
          <a:p>
            <a:pPr marL="0" indent="0" algn="ctr">
              <a:buNone/>
            </a:pPr>
            <a:endParaRPr lang="cs-CZ" sz="3200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2621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9685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4400" b="1" dirty="0" smtClean="0">
              <a:solidFill>
                <a:srgbClr val="418E96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sz="4400" b="1" dirty="0" smtClean="0">
                <a:solidFill>
                  <a:srgbClr val="418E96"/>
                </a:solidFill>
              </a:rPr>
              <a:t>Dotační program MŠMT 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4400" b="1" dirty="0" smtClean="0">
              <a:solidFill>
                <a:srgbClr val="418E96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sz="4400" b="1" cap="all" dirty="0" smtClean="0"/>
              <a:t>Podpora aktivit integrace  cizinců na území ČR</a:t>
            </a:r>
            <a:r>
              <a:rPr lang="cs-CZ" sz="4400" b="1" cap="all" dirty="0" smtClean="0">
                <a:solidFill>
                  <a:srgbClr val="418E96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050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1896</TotalTime>
  <Words>783</Words>
  <Application>Microsoft Office PowerPoint</Application>
  <PresentationFormat>Předvádění na obrazovce (4:3)</PresentationFormat>
  <Paragraphs>215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Motiv systému Office</vt:lpstr>
      <vt:lpstr>Podpora MŠMT ve vzdělávání dětí a žáků cizinců ve školách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Pohořelý Svatopluk</cp:lastModifiedBy>
  <cp:revision>115</cp:revision>
  <cp:lastPrinted>2019-10-09T15:14:07Z</cp:lastPrinted>
  <dcterms:created xsi:type="dcterms:W3CDTF">2013-10-09T10:41:53Z</dcterms:created>
  <dcterms:modified xsi:type="dcterms:W3CDTF">2019-10-10T06:54:49Z</dcterms:modified>
</cp:coreProperties>
</file>