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6" r:id="rId2"/>
    <p:sldId id="271" r:id="rId3"/>
    <p:sldId id="257" r:id="rId4"/>
    <p:sldId id="284" r:id="rId5"/>
    <p:sldId id="273" r:id="rId6"/>
    <p:sldId id="277" r:id="rId7"/>
    <p:sldId id="279" r:id="rId8"/>
    <p:sldId id="286" r:id="rId9"/>
    <p:sldId id="285" r:id="rId10"/>
    <p:sldId id="281" r:id="rId11"/>
    <p:sldId id="283" r:id="rId12"/>
    <p:sldId id="278" r:id="rId13"/>
    <p:sldId id="280" r:id="rId14"/>
    <p:sldId id="287" r:id="rId15"/>
    <p:sldId id="266" r:id="rId16"/>
    <p:sldId id="267" r:id="rId17"/>
    <p:sldId id="276" r:id="rId18"/>
    <p:sldId id="270" r:id="rId19"/>
    <p:sldId id="269" r:id="rId20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18E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65" autoAdjust="0"/>
    <p:restoredTop sz="94660"/>
  </p:normalViewPr>
  <p:slideViewPr>
    <p:cSldViewPr>
      <p:cViewPr varScale="1">
        <p:scale>
          <a:sx n="111" d="100"/>
          <a:sy n="111" d="100"/>
        </p:scale>
        <p:origin x="101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2" d="100"/>
          <a:sy n="82" d="100"/>
        </p:scale>
        <p:origin x="3252" y="11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1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1461A4-1F7A-4AB3-B70E-00B01D473925}" type="datetimeFigureOut">
              <a:rPr lang="cs-CZ" smtClean="0"/>
              <a:t>09.10.2019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86D0B4-F6A4-495D-9ABD-8CB87379CE6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35616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683C53-209C-40A5-8BC7-2A222E9E8B5F}" type="datetimeFigureOut">
              <a:rPr lang="cs-CZ" smtClean="0"/>
              <a:t>09.10.2019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3885" y="531059"/>
            <a:ext cx="4281462" cy="3211781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3883199"/>
            <a:ext cx="5438140" cy="52989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0AC157-68E0-4F13-9BFD-18D668B6640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47203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0AC157-68E0-4F13-9BFD-18D668B66407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205573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0AC157-68E0-4F13-9BFD-18D668B66407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01095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0AC157-68E0-4F13-9BFD-18D668B66407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729425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0AC157-68E0-4F13-9BFD-18D668B66407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40864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0AC157-68E0-4F13-9BFD-18D668B66407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915498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0AC157-68E0-4F13-9BFD-18D668B66407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12182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684213" y="531813"/>
            <a:ext cx="4281487" cy="3211512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0AC157-68E0-4F13-9BFD-18D668B66407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087336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684213" y="531813"/>
            <a:ext cx="4281487" cy="3211512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0AC157-68E0-4F13-9BFD-18D668B66407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285831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684213" y="531813"/>
            <a:ext cx="4281487" cy="3211512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0AC157-68E0-4F13-9BFD-18D668B66407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8212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0AC157-68E0-4F13-9BFD-18D668B66407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145383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0AC157-68E0-4F13-9BFD-18D668B66407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143735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0AC157-68E0-4F13-9BFD-18D668B6640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70662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0AC157-68E0-4F13-9BFD-18D668B6640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74255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0AC157-68E0-4F13-9BFD-18D668B6640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41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0AC157-68E0-4F13-9BFD-18D668B6640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89408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0AC157-68E0-4F13-9BFD-18D668B6640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309798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0AC157-68E0-4F13-9BFD-18D668B6640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693275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0AC157-68E0-4F13-9BFD-18D668B6640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5304048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0AC157-68E0-4F13-9BFD-18D668B66407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59610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/>
          <p:cNvSpPr>
            <a:spLocks noGrp="1"/>
          </p:cNvSpPr>
          <p:nvPr>
            <p:ph type="ctrTitle"/>
          </p:nvPr>
        </p:nvSpPr>
        <p:spPr>
          <a:xfrm>
            <a:off x="2987824" y="3356992"/>
            <a:ext cx="5470376" cy="1944216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/>
            <a:r>
              <a:rPr lang="pl-PL" b="1" dirty="0" smtClean="0">
                <a:latin typeface="+mn-lt"/>
              </a:rPr>
              <a:t>Státní podpora sportu </a:t>
            </a:r>
            <a:br>
              <a:rPr lang="pl-PL" b="1" dirty="0" smtClean="0">
                <a:latin typeface="+mn-lt"/>
              </a:rPr>
            </a:br>
            <a:r>
              <a:rPr lang="pl-PL" b="1" dirty="0" smtClean="0">
                <a:latin typeface="+mn-lt"/>
              </a:rPr>
              <a:t>pro rok 2013</a:t>
            </a:r>
            <a:endParaRPr lang="cs-CZ" b="1" dirty="0">
              <a:latin typeface="+mn-lt"/>
            </a:endParaRPr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2987824" y="5949280"/>
            <a:ext cx="4784576" cy="432048"/>
          </a:xfrm>
        </p:spPr>
        <p:txBody>
          <a:bodyPr>
            <a:normAutofit fontScale="77500" lnSpcReduction="20000"/>
          </a:bodyPr>
          <a:lstStyle>
            <a:lvl1pPr marL="0" indent="0">
              <a:buNone/>
              <a:defRPr/>
            </a:lvl1pPr>
          </a:lstStyle>
          <a:p>
            <a:pPr algn="l"/>
            <a:r>
              <a:rPr lang="cs-CZ" sz="900" dirty="0" smtClean="0"/>
              <a:t>Ministerstvo školství, mládeže a tělovýchovy</a:t>
            </a:r>
          </a:p>
          <a:p>
            <a:pPr algn="l"/>
            <a:r>
              <a:rPr lang="cs-CZ" sz="900" dirty="0" smtClean="0"/>
              <a:t>Karmelitská 7, 118 12 Praha 1 • tel.:: +420 234 811 111</a:t>
            </a:r>
          </a:p>
          <a:p>
            <a:pPr algn="l"/>
            <a:r>
              <a:rPr lang="cs-CZ" sz="900" dirty="0" smtClean="0"/>
              <a:t>msmt@msmt.cz • www.msmt.cz</a:t>
            </a:r>
            <a:endParaRPr lang="cs-CZ" sz="900" dirty="0"/>
          </a:p>
        </p:txBody>
      </p:sp>
      <p:sp>
        <p:nvSpPr>
          <p:cNvPr id="9" name="TextovéPole 8"/>
          <p:cNvSpPr txBox="1"/>
          <p:nvPr userDrawn="1"/>
        </p:nvSpPr>
        <p:spPr>
          <a:xfrm>
            <a:off x="323528" y="6093296"/>
            <a:ext cx="1872208" cy="64807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51074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2B30BC-CCD8-4378-88BC-430872E484EC}" type="datetime1">
              <a:rPr lang="cs-CZ" smtClean="0"/>
              <a:t>09.10.2019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7FF043-C0B2-4D5E-9D2E-6F925F59FAF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5594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0CB82B-603D-4E52-A075-E2D552D01AC5}" type="datetime1">
              <a:rPr lang="cs-CZ" smtClean="0"/>
              <a:t>09.10.2019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7FF043-C0B2-4D5E-9D2E-6F925F59FAF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6005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sablony MS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1115616" y="1556792"/>
            <a:ext cx="7571184" cy="50405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500" b="1" dirty="0" smtClean="0">
                <a:solidFill>
                  <a:srgbClr val="418E96"/>
                </a:solidFill>
              </a:rPr>
              <a:t>Státní podpora sportu pro rok 2013</a:t>
            </a:r>
          </a:p>
          <a:p>
            <a:pPr marL="0" indent="0">
              <a:buNone/>
            </a:pPr>
            <a:r>
              <a:rPr lang="cs-CZ" sz="2000" b="1" dirty="0" smtClean="0"/>
              <a:t>Státní podpora sportu pro rok 2013 byla projednána poradou vedení MŠMT dne 19. června 2012. </a:t>
            </a:r>
            <a:r>
              <a:rPr lang="cs-CZ" sz="2000" dirty="0" smtClean="0"/>
              <a:t>Jedná se o veřejné vyhlášení programů neinvestičního charakteru a charakteru programového financování reprodukce majetku v oblasti sportu. </a:t>
            </a:r>
          </a:p>
          <a:p>
            <a:pPr marL="0" indent="0">
              <a:buNone/>
            </a:pPr>
            <a:r>
              <a:rPr lang="cs-CZ" sz="2000" dirty="0" smtClean="0"/>
              <a:t>Státní finanční prostředky pro oblast sportu jsou z pozice státního rozpočtu vedeny ve dvou závazných ukazatelích, které pro rok 2013 jsou navrhovány s označením: </a:t>
            </a:r>
          </a:p>
          <a:p>
            <a:endParaRPr lang="cs-CZ" sz="2000" dirty="0" smtClean="0"/>
          </a:p>
          <a:p>
            <a:r>
              <a:rPr lang="cs-CZ" sz="2000" dirty="0" smtClean="0"/>
              <a:t>a) výdajový okruh: „Sportovní reprezentace“ </a:t>
            </a:r>
          </a:p>
          <a:p>
            <a:r>
              <a:rPr lang="cs-CZ" sz="2000" dirty="0" smtClean="0"/>
              <a:t>b) výdajový okruh: „Všeobecná sportovní činnost“ 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6930817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B32F09-55A8-4CD1-800E-DE1F37E16F05}" type="datetime1">
              <a:rPr lang="cs-CZ" smtClean="0"/>
              <a:t>09.10.2019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7FF043-C0B2-4D5E-9D2E-6F925F59FAF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4127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C4738B8-AF64-4FE4-B405-ED8BCA522024}" type="datetime1">
              <a:rPr lang="cs-CZ" smtClean="0"/>
              <a:t>09.10.2019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7FF043-C0B2-4D5E-9D2E-6F925F59FAF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92423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CD8058-F576-4074-B136-4DCC072DDC84}" type="datetime1">
              <a:rPr lang="cs-CZ" smtClean="0"/>
              <a:t>09.10.2019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7FF043-C0B2-4D5E-9D2E-6F925F59FAF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350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C822AEC-62FD-44ED-A00D-A24AEE9FD083}" type="datetime1">
              <a:rPr lang="cs-CZ" smtClean="0"/>
              <a:t>09.10.2019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7FF043-C0B2-4D5E-9D2E-6F925F59FAF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7763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8011B5A-1E28-4D66-A5E1-E485A822FC52}" type="datetime1">
              <a:rPr lang="cs-CZ" smtClean="0"/>
              <a:t>09.10.2019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7FF043-C0B2-4D5E-9D2E-6F925F59FAF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6041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BC10FC-2AAA-47B9-B9B2-B0B97568D014}" type="datetime1">
              <a:rPr lang="cs-CZ" smtClean="0"/>
              <a:t>09.10.2019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7FF043-C0B2-4D5E-9D2E-6F925F59FAF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2929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DB8E4B-2AB7-4C74-93BC-179C3E3648DF}" type="datetime1">
              <a:rPr lang="cs-CZ" smtClean="0"/>
              <a:t>09.10.2019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7FF043-C0B2-4D5E-9D2E-6F925F59FAF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7184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115616" y="1628800"/>
            <a:ext cx="7571184" cy="4497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7" name="Zástupný symbol pro číslo snímku 5"/>
          <p:cNvSpPr txBox="1">
            <a:spLocks/>
          </p:cNvSpPr>
          <p:nvPr userDrawn="1"/>
        </p:nvSpPr>
        <p:spPr>
          <a:xfrm>
            <a:off x="251520" y="6356350"/>
            <a:ext cx="648072" cy="365125"/>
          </a:xfrm>
          <a:prstGeom prst="rect">
            <a:avLst/>
          </a:prstGeom>
        </p:spPr>
        <p:txBody>
          <a:bodyPr/>
          <a:lstStyle>
            <a:defPPr>
              <a:defRPr lang="cs-CZ"/>
            </a:defPPr>
            <a:lvl1pPr marL="0" algn="l" defTabSz="914400" rtl="0" eaLnBrk="1" latinLnBrk="0" hangingPunct="1"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D07FF043-C0B2-4D5E-9D2E-6F925F59FAFC}" type="slidenum">
              <a:rPr lang="cs-CZ" smtClean="0"/>
              <a:pPr algn="r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91227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500" b="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smt.cz/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smt.cz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987824" y="3284984"/>
            <a:ext cx="5470376" cy="1800200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/>
            <a:r>
              <a:rPr lang="pl-PL" b="1" dirty="0" smtClean="0">
                <a:latin typeface="+mn-lt"/>
              </a:rPr>
              <a:t>Podpora MŠMT ve vzdělávání dětí a žáků cizinců ve školách</a:t>
            </a:r>
            <a:endParaRPr lang="cs-CZ" b="1" dirty="0">
              <a:latin typeface="+mn-lt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2987824" y="5949280"/>
            <a:ext cx="4784576" cy="432048"/>
          </a:xfrm>
        </p:spPr>
        <p:txBody>
          <a:bodyPr>
            <a:noAutofit/>
          </a:bodyPr>
          <a:lstStyle/>
          <a:p>
            <a:pPr marL="0" indent="0" algn="l">
              <a:buNone/>
            </a:pPr>
            <a:r>
              <a:rPr lang="cs-CZ" sz="700" dirty="0" smtClean="0"/>
              <a:t>Ministerstvo školství, mládeže a tělovýchovy</a:t>
            </a:r>
          </a:p>
          <a:p>
            <a:pPr marL="0" indent="0">
              <a:buNone/>
            </a:pPr>
            <a:r>
              <a:rPr lang="cs-CZ" sz="700" dirty="0" smtClean="0"/>
              <a:t>Karmelitská </a:t>
            </a:r>
            <a:r>
              <a:rPr lang="cs-CZ" sz="700" smtClean="0"/>
              <a:t>529/5</a:t>
            </a:r>
            <a:r>
              <a:rPr lang="cs-CZ" sz="700"/>
              <a:t>, Malá </a:t>
            </a:r>
            <a:r>
              <a:rPr lang="cs-CZ" sz="700" smtClean="0"/>
              <a:t>Strana, </a:t>
            </a:r>
            <a:r>
              <a:rPr lang="cs-CZ" sz="700" dirty="0" smtClean="0"/>
              <a:t>118 12 Praha 1 • tel.: +420 234 811 111</a:t>
            </a:r>
          </a:p>
          <a:p>
            <a:pPr marL="0" indent="0" algn="l">
              <a:buNone/>
            </a:pPr>
            <a:r>
              <a:rPr lang="cs-CZ" sz="700" dirty="0" smtClean="0"/>
              <a:t>msmt@msmt.cz • www.msmt.cz</a:t>
            </a:r>
            <a:endParaRPr lang="cs-CZ" sz="700" dirty="0"/>
          </a:p>
        </p:txBody>
      </p:sp>
    </p:spTree>
    <p:extLst>
      <p:ext uri="{BB962C8B-B14F-4D97-AF65-F5344CB8AC3E}">
        <p14:creationId xmlns:p14="http://schemas.microsoft.com/office/powerpoint/2010/main" val="940358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115616" y="1556792"/>
            <a:ext cx="7571184" cy="4968552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cs-CZ" sz="2800" b="1" dirty="0" smtClean="0">
                <a:solidFill>
                  <a:srgbClr val="418E96"/>
                </a:solidFill>
              </a:rPr>
              <a:t>ROK 2019 - Dotační </a:t>
            </a:r>
            <a:r>
              <a:rPr lang="cs-CZ" sz="2800" b="1" dirty="0">
                <a:solidFill>
                  <a:srgbClr val="418E96"/>
                </a:solidFill>
              </a:rPr>
              <a:t>program MŠMT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cs-CZ" sz="2800" b="1" dirty="0">
                <a:solidFill>
                  <a:srgbClr val="418E96"/>
                </a:solidFill>
              </a:rPr>
              <a:t>„Podpora aktivit integrace cizinců na území ČR“ </a:t>
            </a:r>
          </a:p>
          <a:p>
            <a:pPr marL="0" indent="0" algn="ctr">
              <a:spcBef>
                <a:spcPts val="0"/>
              </a:spcBef>
              <a:buNone/>
            </a:pPr>
            <a:endParaRPr lang="cs-CZ" sz="2400" b="1" dirty="0" smtClean="0">
              <a:solidFill>
                <a:srgbClr val="418E96"/>
              </a:solidFill>
            </a:endParaRPr>
          </a:p>
          <a:p>
            <a:r>
              <a:rPr lang="cs-CZ" sz="2400" dirty="0" smtClean="0"/>
              <a:t>vyhlášen v souladu s usnesením vlády k Postupu při realizaci aktualizované Koncepce integrace cizinců – Ve vzájemném respektu v roce 2019</a:t>
            </a:r>
          </a:p>
          <a:p>
            <a:endParaRPr lang="cs-CZ" sz="2400" dirty="0"/>
          </a:p>
          <a:p>
            <a:r>
              <a:rPr lang="cs-CZ" sz="2400" dirty="0" smtClean="0"/>
              <a:t>rozděleno </a:t>
            </a:r>
            <a:r>
              <a:rPr lang="cs-CZ" sz="2400" b="1" dirty="0" smtClean="0"/>
              <a:t>3 mil. Kč </a:t>
            </a:r>
            <a:r>
              <a:rPr lang="cs-CZ" sz="2400" dirty="0" smtClean="0"/>
              <a:t>pro 11 projektů neziskových organizací, základních a mateřských škol</a:t>
            </a:r>
          </a:p>
          <a:p>
            <a:pPr marL="0" indent="0">
              <a:buNone/>
            </a:pPr>
            <a:endParaRPr lang="cs-CZ" sz="2800" dirty="0" smtClean="0"/>
          </a:p>
          <a:p>
            <a:pPr>
              <a:buFontTx/>
              <a:buChar char="-"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123874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115616" y="1556792"/>
            <a:ext cx="7571184" cy="4968552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cs-CZ" sz="2800" b="1" dirty="0" smtClean="0">
                <a:solidFill>
                  <a:srgbClr val="418E96"/>
                </a:solidFill>
              </a:rPr>
              <a:t>ROK 2020 - Dotační </a:t>
            </a:r>
            <a:r>
              <a:rPr lang="cs-CZ" sz="2800" b="1" dirty="0">
                <a:solidFill>
                  <a:srgbClr val="418E96"/>
                </a:solidFill>
              </a:rPr>
              <a:t>program MŠMT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cs-CZ" sz="2800" b="1" dirty="0">
                <a:solidFill>
                  <a:srgbClr val="418E96"/>
                </a:solidFill>
              </a:rPr>
              <a:t>„Podpora aktivit integrace cizinců na území ČR“ </a:t>
            </a:r>
          </a:p>
          <a:p>
            <a:pPr marL="0" indent="0" algn="ctr">
              <a:spcBef>
                <a:spcPts val="0"/>
              </a:spcBef>
              <a:buNone/>
            </a:pPr>
            <a:endParaRPr lang="cs-CZ" sz="2400" b="1" dirty="0" smtClean="0">
              <a:solidFill>
                <a:srgbClr val="418E96"/>
              </a:solidFill>
            </a:endParaRPr>
          </a:p>
          <a:p>
            <a:r>
              <a:rPr lang="cs-CZ" sz="2400" dirty="0" smtClean="0"/>
              <a:t>předpokládané krácení objemu prostředků vyčleněných na Koncepci integrace cizinců min. o 10 %</a:t>
            </a:r>
          </a:p>
          <a:p>
            <a:r>
              <a:rPr lang="cs-CZ" sz="2400" dirty="0" smtClean="0"/>
              <a:t>2 varianty postupu: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1900" dirty="0" smtClean="0"/>
              <a:t>samostatný dotační program </a:t>
            </a:r>
          </a:p>
          <a:p>
            <a:pPr marL="914400" lvl="2" indent="0">
              <a:buNone/>
            </a:pPr>
            <a:r>
              <a:rPr lang="cs-CZ" sz="1900" dirty="0" smtClean="0"/>
              <a:t>„Podpora </a:t>
            </a:r>
            <a:r>
              <a:rPr lang="cs-CZ" sz="1900" dirty="0"/>
              <a:t>aktivit integrace cizinců na území </a:t>
            </a:r>
            <a:r>
              <a:rPr lang="cs-CZ" sz="1900" dirty="0" smtClean="0"/>
              <a:t>ČR v roce 2020“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1900" dirty="0" smtClean="0"/>
              <a:t>samostatný modul v rámci dotačního </a:t>
            </a:r>
            <a:r>
              <a:rPr lang="cs-CZ" sz="1900" dirty="0"/>
              <a:t>programu </a:t>
            </a:r>
            <a:endParaRPr lang="cs-CZ" sz="1900" dirty="0" smtClean="0"/>
          </a:p>
          <a:p>
            <a:pPr marL="914400" lvl="2" indent="0">
              <a:buNone/>
            </a:pPr>
            <a:r>
              <a:rPr lang="cs-CZ" sz="1900" dirty="0" smtClean="0"/>
              <a:t>„Podpora </a:t>
            </a:r>
            <a:r>
              <a:rPr lang="cs-CZ" sz="1900" dirty="0"/>
              <a:t>vzdělávání v regionálním školství v roce </a:t>
            </a:r>
            <a:r>
              <a:rPr lang="cs-CZ" sz="1900" dirty="0" smtClean="0"/>
              <a:t>2020“</a:t>
            </a:r>
            <a:endParaRPr lang="cs-CZ" sz="1900" dirty="0"/>
          </a:p>
          <a:p>
            <a:pPr marL="0" indent="0">
              <a:buNone/>
            </a:pPr>
            <a:endParaRPr lang="cs-CZ" sz="2800" dirty="0" smtClean="0"/>
          </a:p>
          <a:p>
            <a:pPr>
              <a:buFontTx/>
              <a:buChar char="-"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690261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115616" y="1556792"/>
            <a:ext cx="7571184" cy="4968552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cs-CZ" sz="2800" b="1" dirty="0">
                <a:solidFill>
                  <a:srgbClr val="418E96"/>
                </a:solidFill>
              </a:rPr>
              <a:t>ROK 2020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cs-CZ" sz="2800" b="1" dirty="0" smtClean="0">
                <a:solidFill>
                  <a:srgbClr val="418E96"/>
                </a:solidFill>
              </a:rPr>
              <a:t>Dotační </a:t>
            </a:r>
            <a:r>
              <a:rPr lang="cs-CZ" sz="2800" b="1" dirty="0">
                <a:solidFill>
                  <a:srgbClr val="418E96"/>
                </a:solidFill>
              </a:rPr>
              <a:t>program MŠMT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cs-CZ" sz="2800" b="1" dirty="0">
                <a:solidFill>
                  <a:srgbClr val="418E96"/>
                </a:solidFill>
              </a:rPr>
              <a:t>„Podpora aktivit integrace cizinců na území ČR“ </a:t>
            </a:r>
          </a:p>
          <a:p>
            <a:pPr marL="0" indent="0" algn="ctr">
              <a:spcBef>
                <a:spcPts val="600"/>
              </a:spcBef>
              <a:buNone/>
            </a:pPr>
            <a:r>
              <a:rPr lang="cs-CZ" sz="2600" b="1" i="1" dirty="0" smtClean="0"/>
              <a:t>Vyhlášení DP </a:t>
            </a:r>
            <a:r>
              <a:rPr lang="cs-CZ" sz="2600" b="1" i="1" dirty="0"/>
              <a:t>obdobné jako v roce 2019:</a:t>
            </a:r>
          </a:p>
          <a:p>
            <a:pPr marL="0" indent="0">
              <a:buNone/>
            </a:pPr>
            <a:r>
              <a:rPr lang="cs-CZ" sz="2400" b="1" dirty="0" smtClean="0"/>
              <a:t>Účel </a:t>
            </a:r>
            <a:r>
              <a:rPr lang="cs-CZ" sz="2400" b="1" dirty="0"/>
              <a:t>programu: </a:t>
            </a:r>
          </a:p>
          <a:p>
            <a:r>
              <a:rPr lang="cs-CZ" sz="2600" dirty="0"/>
              <a:t>podpora </a:t>
            </a:r>
            <a:r>
              <a:rPr lang="cs-CZ" sz="2600" dirty="0" smtClean="0"/>
              <a:t>projektů na zvýšení úspěšnosti dětí a žáků cizinců v předškolním a základním vzdělávání: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400" i="1" dirty="0" smtClean="0"/>
              <a:t>integrační mimoškolní vzdělávací aktivity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400" i="1" dirty="0" smtClean="0"/>
              <a:t>zvyšování efektivity vzdělávání v oblasti českého jazyka (nikoliv přímá výuka)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400" i="1" dirty="0" smtClean="0"/>
              <a:t>odstraňování kulturních bariér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400" i="1" dirty="0" smtClean="0"/>
              <a:t>zvyšování sociokulturních kompetencí pedagogických pracovníků</a:t>
            </a:r>
          </a:p>
          <a:p>
            <a:pPr>
              <a:buFontTx/>
              <a:buChar char="-"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891148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cs-CZ" sz="2400" b="1" dirty="0" smtClean="0">
                <a:solidFill>
                  <a:srgbClr val="418E96"/>
                </a:solidFill>
              </a:rPr>
              <a:t>ROK 2020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cs-CZ" sz="2400" b="1" dirty="0" smtClean="0">
                <a:solidFill>
                  <a:srgbClr val="418E96"/>
                </a:solidFill>
              </a:rPr>
              <a:t>Dotační </a:t>
            </a:r>
            <a:r>
              <a:rPr lang="cs-CZ" sz="2400" b="1" dirty="0">
                <a:solidFill>
                  <a:srgbClr val="418E96"/>
                </a:solidFill>
              </a:rPr>
              <a:t>program MŠMT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cs-CZ" sz="2400" b="1" dirty="0">
                <a:solidFill>
                  <a:srgbClr val="418E96"/>
                </a:solidFill>
              </a:rPr>
              <a:t>„Podpora aktivit integrace cizinců na území ČR“ </a:t>
            </a:r>
          </a:p>
          <a:p>
            <a:pPr marL="0" indent="0">
              <a:buNone/>
            </a:pPr>
            <a:r>
              <a:rPr lang="cs-CZ" sz="2400" b="1" dirty="0" smtClean="0"/>
              <a:t>Oprávnění žadatelé: </a:t>
            </a:r>
            <a:endParaRPr lang="cs-CZ" sz="2400" b="1" dirty="0"/>
          </a:p>
          <a:p>
            <a:pPr marL="342900" lvl="1" indent="-342900">
              <a:buFont typeface="Arial" pitchFamily="34" charset="0"/>
              <a:buChar char="•"/>
            </a:pPr>
            <a:r>
              <a:rPr lang="cs-CZ" sz="2400" dirty="0"/>
              <a:t>mateřské školy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cs-CZ" sz="2400" dirty="0"/>
              <a:t>základní školy 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cs-CZ" sz="2400" dirty="0"/>
              <a:t>vysoké školy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cs-CZ" sz="2400" dirty="0"/>
              <a:t>nestátní neziskové organizace</a:t>
            </a:r>
          </a:p>
          <a:p>
            <a:pPr marL="0" lvl="1" indent="0">
              <a:buNone/>
            </a:pPr>
            <a:r>
              <a:rPr lang="cs-CZ" sz="2400" b="1" dirty="0" smtClean="0"/>
              <a:t>Rozpočet</a:t>
            </a:r>
            <a:r>
              <a:rPr lang="cs-CZ" sz="2400" b="1" dirty="0"/>
              <a:t>: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cs-CZ" sz="2400" dirty="0"/>
              <a:t>předpoklad </a:t>
            </a:r>
            <a:r>
              <a:rPr lang="cs-CZ" sz="2400" dirty="0" smtClean="0"/>
              <a:t>2,6 </a:t>
            </a:r>
            <a:r>
              <a:rPr lang="cs-CZ" sz="2400" dirty="0"/>
              <a:t>mil. </a:t>
            </a:r>
            <a:r>
              <a:rPr lang="cs-CZ" sz="2400" dirty="0" smtClean="0"/>
              <a:t>Kč</a:t>
            </a:r>
            <a:endParaRPr lang="cs-CZ" sz="24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668842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115616" y="1556792"/>
            <a:ext cx="7571184" cy="4968552"/>
          </a:xfrm>
        </p:spPr>
        <p:txBody>
          <a:bodyPr>
            <a:normAutofit/>
          </a:bodyPr>
          <a:lstStyle/>
          <a:p>
            <a:pPr marL="0" indent="0" algn="ctr">
              <a:lnSpc>
                <a:spcPct val="80000"/>
              </a:lnSpc>
              <a:spcBef>
                <a:spcPts val="0"/>
              </a:spcBef>
              <a:buNone/>
            </a:pPr>
            <a:endParaRPr lang="cs-CZ" sz="2300" b="1" dirty="0" smtClean="0">
              <a:solidFill>
                <a:srgbClr val="418E96"/>
              </a:solidFill>
            </a:endParaRPr>
          </a:p>
          <a:p>
            <a:pPr marL="0" indent="0" algn="ctr">
              <a:lnSpc>
                <a:spcPct val="80000"/>
              </a:lnSpc>
              <a:spcBef>
                <a:spcPts val="0"/>
              </a:spcBef>
              <a:buNone/>
            </a:pPr>
            <a:r>
              <a:rPr lang="cs-CZ" sz="3000" b="1" dirty="0" smtClean="0">
                <a:solidFill>
                  <a:srgbClr val="418E96"/>
                </a:solidFill>
              </a:rPr>
              <a:t>ROK 2020 - Dotační </a:t>
            </a:r>
            <a:r>
              <a:rPr lang="cs-CZ" sz="3000" b="1" dirty="0">
                <a:solidFill>
                  <a:srgbClr val="418E96"/>
                </a:solidFill>
              </a:rPr>
              <a:t>program </a:t>
            </a:r>
            <a:r>
              <a:rPr lang="cs-CZ" sz="3000" b="1" dirty="0" smtClean="0">
                <a:solidFill>
                  <a:srgbClr val="418E96"/>
                </a:solidFill>
              </a:rPr>
              <a:t>MŠMT</a:t>
            </a:r>
            <a:endParaRPr lang="cs-CZ" sz="3000" b="1" dirty="0">
              <a:solidFill>
                <a:srgbClr val="418E96"/>
              </a:solidFill>
            </a:endParaRPr>
          </a:p>
          <a:p>
            <a:pPr marL="0" indent="0" algn="ctr">
              <a:lnSpc>
                <a:spcPct val="80000"/>
              </a:lnSpc>
              <a:spcBef>
                <a:spcPts val="0"/>
              </a:spcBef>
              <a:buNone/>
            </a:pPr>
            <a:r>
              <a:rPr lang="cs-CZ" sz="3000" b="1" dirty="0">
                <a:solidFill>
                  <a:srgbClr val="418E96"/>
                </a:solidFill>
              </a:rPr>
              <a:t>„Podpora </a:t>
            </a:r>
            <a:r>
              <a:rPr lang="cs-CZ" sz="3000" b="1" dirty="0" smtClean="0">
                <a:solidFill>
                  <a:srgbClr val="418E96"/>
                </a:solidFill>
              </a:rPr>
              <a:t>aktivit integrace </a:t>
            </a:r>
          </a:p>
          <a:p>
            <a:pPr marL="0" indent="0" algn="ctr">
              <a:lnSpc>
                <a:spcPct val="80000"/>
              </a:lnSpc>
              <a:spcBef>
                <a:spcPts val="0"/>
              </a:spcBef>
              <a:buNone/>
            </a:pPr>
            <a:r>
              <a:rPr lang="cs-CZ" sz="3000" b="1" dirty="0" smtClean="0">
                <a:solidFill>
                  <a:srgbClr val="418E96"/>
                </a:solidFill>
              </a:rPr>
              <a:t>cizinců na území ČR“ </a:t>
            </a:r>
            <a:endParaRPr lang="cs-CZ" sz="3000" b="1" dirty="0">
              <a:solidFill>
                <a:srgbClr val="418E96"/>
              </a:solidFill>
            </a:endParaRPr>
          </a:p>
          <a:p>
            <a:pPr marL="0" indent="0">
              <a:buNone/>
            </a:pPr>
            <a:endParaRPr lang="cs-CZ" dirty="0" smtClean="0"/>
          </a:p>
          <a:p>
            <a:pPr marL="0" indent="0" algn="ctr">
              <a:buNone/>
            </a:pPr>
            <a:r>
              <a:rPr lang="cs-CZ" sz="3200" dirty="0" smtClean="0"/>
              <a:t>Veškeré informace a podklady </a:t>
            </a:r>
          </a:p>
          <a:p>
            <a:pPr marL="0" indent="0" algn="ctr">
              <a:buNone/>
            </a:pPr>
            <a:r>
              <a:rPr lang="cs-CZ" sz="3200" dirty="0" smtClean="0"/>
              <a:t>do poloviny listopadu 2019 </a:t>
            </a:r>
          </a:p>
          <a:p>
            <a:pPr marL="0" indent="0" algn="ctr">
              <a:buNone/>
            </a:pPr>
            <a:r>
              <a:rPr lang="cs-CZ" sz="3200" dirty="0" smtClean="0"/>
              <a:t>na </a:t>
            </a:r>
            <a:r>
              <a:rPr lang="cs-CZ" sz="3200" dirty="0" smtClean="0">
                <a:hlinkClick r:id="rId3"/>
              </a:rPr>
              <a:t>www.msmt.cz</a:t>
            </a:r>
            <a:endParaRPr lang="cs-CZ" sz="3200" dirty="0" smtClean="0"/>
          </a:p>
          <a:p>
            <a:pPr marL="0" indent="0" algn="ctr">
              <a:buNone/>
            </a:pPr>
            <a:r>
              <a:rPr lang="cs-CZ" sz="1800" dirty="0" smtClean="0"/>
              <a:t>(Vzdělávání -&gt; Základní a základní umělecké vzdělávání -&gt; Dotace a granty)</a:t>
            </a:r>
            <a:endParaRPr lang="cs-CZ" sz="1800" dirty="0"/>
          </a:p>
          <a:p>
            <a:pPr>
              <a:buFontTx/>
              <a:buChar char="-"/>
            </a:pPr>
            <a:endParaRPr lang="cs-CZ" dirty="0" smtClean="0"/>
          </a:p>
          <a:p>
            <a:pPr>
              <a:buFontTx/>
              <a:buChar char="-"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921278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1" indent="0">
              <a:lnSpc>
                <a:spcPct val="90000"/>
              </a:lnSpc>
              <a:buNone/>
            </a:pPr>
            <a:r>
              <a:rPr lang="cs-CZ" sz="3200" b="1" dirty="0" smtClean="0">
                <a:solidFill>
                  <a:srgbClr val="418E96"/>
                </a:solidFill>
              </a:rPr>
              <a:t>Návrh novely školského zákona - </a:t>
            </a:r>
            <a:r>
              <a:rPr lang="cs-CZ" sz="3200" b="1" dirty="0">
                <a:solidFill>
                  <a:srgbClr val="418E96"/>
                </a:solidFill>
              </a:rPr>
              <a:t>§ 20</a:t>
            </a:r>
          </a:p>
          <a:p>
            <a:r>
              <a:rPr lang="cs-CZ" sz="2400" dirty="0" smtClean="0"/>
              <a:t>ideálním stavem by bylo rozšíření </a:t>
            </a:r>
            <a:r>
              <a:rPr lang="cs-CZ" sz="2400" dirty="0" smtClean="0"/>
              <a:t>zákonného nároku na jazykovou podporu pro: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400" dirty="0" smtClean="0"/>
              <a:t>děti, které se účastní povinného předškolního vzdělávání v mateřské škole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400" dirty="0" smtClean="0"/>
              <a:t>příp. také osoby</a:t>
            </a:r>
            <a:r>
              <a:rPr lang="cs-CZ" sz="2400" dirty="0" smtClean="0"/>
              <a:t>, které pobývaly dlouhodobě mimo území ČR</a:t>
            </a:r>
          </a:p>
          <a:p>
            <a:pPr marL="0" lvl="1" indent="0">
              <a:buNone/>
            </a:pPr>
            <a:endParaRPr lang="cs-CZ" sz="2400" dirty="0"/>
          </a:p>
          <a:p>
            <a:pPr marL="342900" lvl="1" indent="-342900">
              <a:buFont typeface="Arial" pitchFamily="34" charset="0"/>
              <a:buChar char="•"/>
            </a:pPr>
            <a:r>
              <a:rPr lang="cs-CZ" sz="2400" dirty="0" smtClean="0"/>
              <a:t>záměr novely </a:t>
            </a:r>
            <a:r>
              <a:rPr lang="cs-CZ" sz="2400" dirty="0"/>
              <a:t>je nyní </a:t>
            </a:r>
            <a:r>
              <a:rPr lang="cs-CZ" sz="2400" dirty="0" smtClean="0"/>
              <a:t>projednáván </a:t>
            </a:r>
            <a:r>
              <a:rPr lang="cs-CZ" sz="2400" dirty="0"/>
              <a:t>v rámci </a:t>
            </a:r>
            <a:r>
              <a:rPr lang="cs-CZ" sz="2400" dirty="0" smtClean="0"/>
              <a:t>MŠMT</a:t>
            </a:r>
            <a:endParaRPr lang="cs-CZ" sz="2400" dirty="0" smtClean="0"/>
          </a:p>
          <a:p>
            <a:pPr marL="342900" lvl="1" indent="-342900">
              <a:buFont typeface="Arial" pitchFamily="34" charset="0"/>
              <a:buChar char="•"/>
            </a:pPr>
            <a:r>
              <a:rPr lang="cs-CZ" sz="2400" dirty="0" smtClean="0"/>
              <a:t>v </a:t>
            </a:r>
            <a:r>
              <a:rPr lang="cs-CZ" sz="2400" dirty="0"/>
              <a:t>rámci </a:t>
            </a:r>
            <a:r>
              <a:rPr lang="cs-CZ" sz="2400" dirty="0" smtClean="0"/>
              <a:t>novely by byl nastíněn také systém </a:t>
            </a:r>
            <a:r>
              <a:rPr lang="cs-CZ" sz="2400" dirty="0"/>
              <a:t>jazykové </a:t>
            </a:r>
            <a:r>
              <a:rPr lang="cs-CZ" sz="2400" dirty="0" smtClean="0"/>
              <a:t>podpory</a:t>
            </a:r>
            <a:endParaRPr lang="cs-CZ" sz="2400" dirty="0"/>
          </a:p>
          <a:p>
            <a:pPr>
              <a:buFontTx/>
              <a:buChar char="-"/>
            </a:pPr>
            <a:endParaRPr lang="cs-CZ" b="1" dirty="0" smtClean="0"/>
          </a:p>
          <a:p>
            <a:pPr>
              <a:buFontTx/>
              <a:buChar char="-"/>
            </a:pP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9507209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lvl="1" indent="0">
              <a:lnSpc>
                <a:spcPct val="90000"/>
              </a:lnSpc>
              <a:buNone/>
            </a:pPr>
            <a:r>
              <a:rPr lang="cs-CZ" sz="3200" b="1" dirty="0" smtClean="0">
                <a:solidFill>
                  <a:srgbClr val="418E96"/>
                </a:solidFill>
              </a:rPr>
              <a:t>Záměry </a:t>
            </a:r>
            <a:r>
              <a:rPr lang="cs-CZ" sz="3200" b="1" dirty="0" smtClean="0">
                <a:solidFill>
                  <a:srgbClr val="418E96"/>
                </a:solidFill>
              </a:rPr>
              <a:t>nového systému jazykové podpory</a:t>
            </a:r>
            <a:br>
              <a:rPr lang="cs-CZ" sz="3200" b="1" dirty="0" smtClean="0">
                <a:solidFill>
                  <a:srgbClr val="418E96"/>
                </a:solidFill>
              </a:rPr>
            </a:br>
            <a:r>
              <a:rPr lang="cs-CZ" sz="3200" b="1" dirty="0" smtClean="0">
                <a:solidFill>
                  <a:srgbClr val="418E96"/>
                </a:solidFill>
              </a:rPr>
              <a:t>v povinném předškolním a základním vzdělávání</a:t>
            </a:r>
          </a:p>
          <a:p>
            <a:r>
              <a:rPr lang="cs-CZ" sz="2400" dirty="0" smtClean="0"/>
              <a:t>návrh systému </a:t>
            </a:r>
            <a:r>
              <a:rPr lang="cs-CZ" sz="2400" dirty="0" smtClean="0"/>
              <a:t>byl předběžně projednáván </a:t>
            </a:r>
            <a:r>
              <a:rPr lang="cs-CZ" sz="2400" dirty="0" smtClean="0"/>
              <a:t>se zástupci MV, krajů, škol </a:t>
            </a:r>
            <a:r>
              <a:rPr lang="cs-CZ" sz="2400" dirty="0" smtClean="0"/>
              <a:t>a </a:t>
            </a:r>
            <a:r>
              <a:rPr lang="cs-CZ" sz="2400" dirty="0" smtClean="0"/>
              <a:t>dalších organizací pracujících s cizinci</a:t>
            </a:r>
          </a:p>
          <a:p>
            <a:r>
              <a:rPr lang="cs-CZ" sz="2400" dirty="0" smtClean="0"/>
              <a:t>intenzivní jazyková podpora přímo ve škole, kterou žák navštěvuje, v době běžné výuky (žák bude uvolněn zčásti nebo zcela z některých předmětů)</a:t>
            </a:r>
          </a:p>
          <a:p>
            <a:r>
              <a:rPr lang="cs-CZ" sz="2400" dirty="0" smtClean="0"/>
              <a:t>cílová skupina – poslední rok v MŠ, </a:t>
            </a:r>
            <a:r>
              <a:rPr lang="cs-CZ" sz="2400" dirty="0"/>
              <a:t>základní </a:t>
            </a:r>
            <a:r>
              <a:rPr lang="cs-CZ" sz="2400" dirty="0" smtClean="0"/>
              <a:t>vzdělávání </a:t>
            </a:r>
          </a:p>
          <a:p>
            <a:r>
              <a:rPr lang="cs-CZ" sz="2400" dirty="0" smtClean="0"/>
              <a:t>nárok na podporu a její předpokládaný rozsah bude zjištěn jednoduchým testem přímo ve škole </a:t>
            </a:r>
          </a:p>
          <a:p>
            <a:r>
              <a:rPr lang="cs-CZ" sz="2400" dirty="0" smtClean="0"/>
              <a:t>skupiny po 1 – 8  žácích – možnost individualizovat výuku</a:t>
            </a:r>
          </a:p>
          <a:p>
            <a:pPr marL="0" indent="0">
              <a:buNone/>
            </a:pPr>
            <a:endParaRPr lang="cs-CZ" dirty="0" smtClean="0"/>
          </a:p>
          <a:p>
            <a:pPr>
              <a:buFontTx/>
              <a:buChar char="-"/>
            </a:pP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199313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1" indent="0">
              <a:lnSpc>
                <a:spcPct val="90000"/>
              </a:lnSpc>
              <a:buNone/>
            </a:pPr>
            <a:r>
              <a:rPr lang="cs-CZ" sz="3200" b="1" dirty="0">
                <a:solidFill>
                  <a:srgbClr val="418E96"/>
                </a:solidFill>
              </a:rPr>
              <a:t>Záměry nového </a:t>
            </a:r>
            <a:r>
              <a:rPr lang="cs-CZ" sz="3200" b="1" dirty="0" smtClean="0">
                <a:solidFill>
                  <a:srgbClr val="418E96"/>
                </a:solidFill>
              </a:rPr>
              <a:t>systému jazykové podpory</a:t>
            </a:r>
            <a:br>
              <a:rPr lang="cs-CZ" sz="3200" b="1" dirty="0" smtClean="0">
                <a:solidFill>
                  <a:srgbClr val="418E96"/>
                </a:solidFill>
              </a:rPr>
            </a:br>
            <a:r>
              <a:rPr lang="cs-CZ" sz="3200" b="1" dirty="0" smtClean="0">
                <a:solidFill>
                  <a:srgbClr val="418E96"/>
                </a:solidFill>
              </a:rPr>
              <a:t>v povinném předškolním a základním vzdělávání</a:t>
            </a:r>
          </a:p>
          <a:p>
            <a:r>
              <a:rPr lang="cs-CZ" sz="2400" dirty="0" smtClean="0"/>
              <a:t>rozsah výuky nejméně 100 hod., max. 400 hod. po dobu max. 10 měsíců</a:t>
            </a:r>
          </a:p>
          <a:p>
            <a:r>
              <a:rPr lang="cs-CZ" sz="2400" dirty="0" smtClean="0"/>
              <a:t>kurikulum češtiny jako druhého jazyka (samostatná kapitola v RVP ZV) - NÚV</a:t>
            </a:r>
          </a:p>
          <a:p>
            <a:r>
              <a:rPr lang="cs-CZ" sz="2400" dirty="0" smtClean="0"/>
              <a:t>financování: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400" dirty="0" smtClean="0"/>
              <a:t>veřejné školy – rezerva krajského úřadu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400" dirty="0" smtClean="0"/>
              <a:t>soukromé a církevní školy – příplatek k normativu</a:t>
            </a:r>
          </a:p>
          <a:p>
            <a:r>
              <a:rPr lang="cs-CZ" sz="2400" dirty="0" smtClean="0"/>
              <a:t>odhadovaná finanční náročnost – 385 mil. Kč ročně</a:t>
            </a:r>
          </a:p>
          <a:p>
            <a:pPr marL="0" indent="0">
              <a:buNone/>
            </a:pP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4759774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1" indent="0">
              <a:lnSpc>
                <a:spcPct val="90000"/>
              </a:lnSpc>
              <a:buNone/>
            </a:pPr>
            <a:r>
              <a:rPr lang="cs-CZ" sz="3200" b="1" dirty="0" smtClean="0">
                <a:solidFill>
                  <a:srgbClr val="418E96"/>
                </a:solidFill>
              </a:rPr>
              <a:t>Principy a výhody nového systému jazykové podpory </a:t>
            </a:r>
          </a:p>
          <a:p>
            <a:pPr lvl="0"/>
            <a:r>
              <a:rPr lang="cs-CZ" sz="2400" dirty="0" smtClean="0"/>
              <a:t>jednotný </a:t>
            </a:r>
            <a:r>
              <a:rPr lang="cs-CZ" sz="2400" dirty="0"/>
              <a:t>systém s jasnými pravidly</a:t>
            </a:r>
          </a:p>
          <a:p>
            <a:pPr lvl="0"/>
            <a:r>
              <a:rPr lang="cs-CZ" sz="2400" dirty="0" smtClean="0"/>
              <a:t>cílenější </a:t>
            </a:r>
            <a:r>
              <a:rPr lang="cs-CZ" sz="2400" dirty="0"/>
              <a:t>zaměření na skutečně potřebné děti a žáky</a:t>
            </a:r>
          </a:p>
          <a:p>
            <a:pPr lvl="0"/>
            <a:r>
              <a:rPr lang="cs-CZ" sz="2400" dirty="0" smtClean="0"/>
              <a:t>efektivnější </a:t>
            </a:r>
            <a:r>
              <a:rPr lang="cs-CZ" sz="2400" dirty="0"/>
              <a:t>jazyková příprava</a:t>
            </a:r>
          </a:p>
          <a:p>
            <a:pPr lvl="0"/>
            <a:r>
              <a:rPr lang="cs-CZ" sz="2400" dirty="0" smtClean="0"/>
              <a:t>nízká </a:t>
            </a:r>
            <a:r>
              <a:rPr lang="cs-CZ" sz="2400" dirty="0"/>
              <a:t>administrativní zátěž pro školy </a:t>
            </a:r>
          </a:p>
          <a:p>
            <a:pPr lvl="0"/>
            <a:r>
              <a:rPr lang="cs-CZ" sz="2400" dirty="0" smtClean="0"/>
              <a:t>finanční </a:t>
            </a:r>
            <a:r>
              <a:rPr lang="cs-CZ" sz="2400" dirty="0"/>
              <a:t>efektivita</a:t>
            </a:r>
          </a:p>
          <a:p>
            <a:pPr lvl="0"/>
            <a:r>
              <a:rPr lang="cs-CZ" sz="2400" dirty="0" smtClean="0"/>
              <a:t>flexibilita</a:t>
            </a:r>
            <a:endParaRPr lang="cs-CZ" sz="2400" dirty="0"/>
          </a:p>
          <a:p>
            <a:pPr lvl="0"/>
            <a:r>
              <a:rPr lang="cs-CZ" sz="2400" dirty="0" smtClean="0"/>
              <a:t>zohlednění individuálních </a:t>
            </a:r>
            <a:r>
              <a:rPr lang="cs-CZ" sz="2400" dirty="0"/>
              <a:t>potřeb dětí a žáků</a:t>
            </a:r>
          </a:p>
          <a:p>
            <a:pPr lvl="0"/>
            <a:r>
              <a:rPr lang="cs-CZ" sz="2400" dirty="0" smtClean="0"/>
              <a:t>zohlednění </a:t>
            </a:r>
            <a:r>
              <a:rPr lang="cs-CZ" sz="2400" dirty="0"/>
              <a:t>regionálních </a:t>
            </a:r>
            <a:r>
              <a:rPr lang="cs-CZ" sz="2400" dirty="0" smtClean="0"/>
              <a:t>rozdílů</a:t>
            </a:r>
            <a:r>
              <a:rPr lang="cs-CZ" sz="2400" dirty="0"/>
              <a:t> </a:t>
            </a:r>
          </a:p>
          <a:p>
            <a:pPr marL="0" indent="0">
              <a:buNone/>
            </a:pPr>
            <a:endParaRPr lang="cs-CZ" dirty="0" smtClean="0"/>
          </a:p>
          <a:p>
            <a:pPr>
              <a:buFontTx/>
              <a:buChar char="-"/>
            </a:pP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32773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cs-CZ" sz="2400" b="1" dirty="0" smtClean="0"/>
          </a:p>
          <a:p>
            <a:pPr marL="0" indent="0" algn="ctr">
              <a:buNone/>
            </a:pPr>
            <a:endParaRPr lang="cs-CZ" sz="2400" b="1" dirty="0"/>
          </a:p>
          <a:p>
            <a:pPr marL="0" indent="0" algn="ctr">
              <a:buNone/>
            </a:pPr>
            <a:endParaRPr lang="cs-CZ" sz="2400" b="1" dirty="0" smtClean="0"/>
          </a:p>
          <a:p>
            <a:pPr marL="0" indent="0" algn="ctr">
              <a:buNone/>
            </a:pPr>
            <a:endParaRPr lang="cs-CZ" sz="2400" b="1" dirty="0" smtClean="0"/>
          </a:p>
          <a:p>
            <a:pPr marL="0" indent="0" algn="ctr">
              <a:buNone/>
            </a:pPr>
            <a:r>
              <a:rPr lang="cs-CZ" sz="4400" b="1" dirty="0" smtClean="0"/>
              <a:t>Děkuji za pozornost</a:t>
            </a:r>
            <a:endParaRPr lang="cs-CZ" sz="4400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 algn="r">
              <a:buNone/>
            </a:pPr>
            <a:endParaRPr lang="cs-CZ" dirty="0"/>
          </a:p>
          <a:p>
            <a:pPr marL="0" indent="0" algn="just">
              <a:buNone/>
            </a:pPr>
            <a:r>
              <a:rPr lang="cs-CZ" sz="1600" b="1" i="1" dirty="0" smtClean="0"/>
              <a:t>					Mgr. Svatopluk Pohořelý </a:t>
            </a:r>
          </a:p>
          <a:p>
            <a:pPr marL="0" indent="0" algn="just">
              <a:buNone/>
            </a:pPr>
            <a:r>
              <a:rPr lang="cs-CZ" sz="1600" b="1" dirty="0" smtClean="0"/>
              <a:t>					</a:t>
            </a:r>
            <a:r>
              <a:rPr lang="cs-CZ" sz="1400" dirty="0" smtClean="0"/>
              <a:t>vedoucí oddělení základního </a:t>
            </a:r>
          </a:p>
          <a:p>
            <a:pPr marL="0" indent="0" algn="just">
              <a:buNone/>
            </a:pPr>
            <a:r>
              <a:rPr lang="cs-CZ" sz="1400" dirty="0" smtClean="0"/>
              <a:t>					a základního </a:t>
            </a:r>
            <a:r>
              <a:rPr lang="cs-CZ" sz="1400" dirty="0"/>
              <a:t>u</a:t>
            </a:r>
            <a:r>
              <a:rPr lang="cs-CZ" sz="1400" dirty="0" smtClean="0"/>
              <a:t>měleckého vzdělávání</a:t>
            </a:r>
          </a:p>
          <a:p>
            <a:pPr marL="0" indent="0" algn="just">
              <a:buNone/>
            </a:pPr>
            <a:r>
              <a:rPr lang="cs-CZ" sz="1600" dirty="0" smtClean="0"/>
              <a:t>					MŠMT</a:t>
            </a: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2454926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Zástupný symbol pro obsah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15677118"/>
              </p:ext>
            </p:extLst>
          </p:nvPr>
        </p:nvGraphicFramePr>
        <p:xfrm>
          <a:off x="1259632" y="2092323"/>
          <a:ext cx="6984775" cy="378495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06520"/>
                <a:gridCol w="1301792"/>
                <a:gridCol w="1368856"/>
                <a:gridCol w="1369564"/>
                <a:gridCol w="1438043"/>
              </a:tblGrid>
              <a:tr h="126165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Školní rok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Mateřské školy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Základní školy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Meziroční přírůstek MŠ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Meziroční přírůstek ZŠ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42055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2013/14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6 307 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15 109 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873 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558 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42055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2014/15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7 214 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16 477 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907 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1 368 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42055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2015/16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8 302 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18 281 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1 088 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1 804 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42055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2016/17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9 494 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20 237 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1 192 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1 956 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42055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2017/18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10 469 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21 992 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975 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1 755 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42055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 smtClean="0">
                          <a:effectLst/>
                        </a:rPr>
                        <a:t>2018/19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11 343 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24 026 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874 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2 034 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</a:tbl>
          </a:graphicData>
        </a:graphic>
      </p:graphicFrame>
      <p:sp>
        <p:nvSpPr>
          <p:cNvPr id="6" name="Obdélník 5"/>
          <p:cNvSpPr/>
          <p:nvPr/>
        </p:nvSpPr>
        <p:spPr>
          <a:xfrm>
            <a:off x="2537424" y="1556792"/>
            <a:ext cx="4076564" cy="5355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90000"/>
              </a:lnSpc>
              <a:spcBef>
                <a:spcPct val="20000"/>
              </a:spcBef>
            </a:pPr>
            <a:r>
              <a:rPr lang="cs-CZ" sz="3200" b="1" dirty="0">
                <a:solidFill>
                  <a:srgbClr val="418E96"/>
                </a:solidFill>
              </a:rPr>
              <a:t>Počty cizinců v </a:t>
            </a:r>
            <a:r>
              <a:rPr lang="cs-CZ" sz="3200" b="1" dirty="0" smtClean="0">
                <a:solidFill>
                  <a:srgbClr val="418E96"/>
                </a:solidFill>
              </a:rPr>
              <a:t>MŠ a ZŠ</a:t>
            </a:r>
            <a:endParaRPr lang="cs-CZ" sz="3200" b="1" dirty="0">
              <a:solidFill>
                <a:srgbClr val="418E96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5637439" y="6309320"/>
            <a:ext cx="1953099" cy="25699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0215" indent="450215" algn="just">
              <a:lnSpc>
                <a:spcPct val="107000"/>
              </a:lnSpc>
              <a:spcAft>
                <a:spcPts val="0"/>
              </a:spcAft>
            </a:pPr>
            <a:r>
              <a:rPr lang="cs-CZ" sz="1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Zdroj</a:t>
            </a:r>
            <a:r>
              <a:rPr lang="cs-CZ" sz="1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ČSÚ</a:t>
            </a:r>
            <a:endParaRPr lang="cs-CZ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5002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cs-CZ" sz="3200" b="1" dirty="0" smtClean="0">
                <a:solidFill>
                  <a:srgbClr val="418E96"/>
                </a:solidFill>
              </a:rPr>
              <a:t>Možnosti podpory pro oblast integrace a vzdělávání dětí a žáků-cizinců</a:t>
            </a:r>
          </a:p>
          <a:p>
            <a:r>
              <a:rPr lang="cs-CZ" sz="2400" dirty="0" smtClean="0"/>
              <a:t>rozvojový program MŠMT </a:t>
            </a:r>
            <a:r>
              <a:rPr lang="cs-CZ" sz="2400" i="1" dirty="0" smtClean="0"/>
              <a:t>„Podpora vzdělávání cizinců ve školách“</a:t>
            </a:r>
          </a:p>
          <a:p>
            <a:r>
              <a:rPr lang="cs-CZ" sz="2400" dirty="0" smtClean="0"/>
              <a:t>dotační </a:t>
            </a:r>
            <a:r>
              <a:rPr lang="cs-CZ" sz="2400" dirty="0"/>
              <a:t>program </a:t>
            </a:r>
            <a:r>
              <a:rPr lang="cs-CZ" sz="2400" dirty="0" smtClean="0"/>
              <a:t>MŠMT </a:t>
            </a:r>
            <a:r>
              <a:rPr lang="cs-CZ" sz="2400" i="1" dirty="0" smtClean="0"/>
              <a:t>„Podpora </a:t>
            </a:r>
            <a:r>
              <a:rPr lang="cs-CZ" sz="2400" i="1" dirty="0"/>
              <a:t>aktivit integrace cizinců na území ČR“ </a:t>
            </a:r>
            <a:endParaRPr lang="cs-CZ" sz="2400" i="1" dirty="0" smtClean="0"/>
          </a:p>
          <a:p>
            <a:r>
              <a:rPr lang="cs-CZ" sz="2400" dirty="0" smtClean="0"/>
              <a:t>podpůrná </a:t>
            </a:r>
            <a:r>
              <a:rPr lang="cs-CZ" sz="2400" dirty="0"/>
              <a:t>opatření dle § 16 ŠZ a vyhlášky č. 27/2016 Sb. </a:t>
            </a:r>
          </a:p>
          <a:p>
            <a:r>
              <a:rPr lang="cs-CZ" sz="2400" dirty="0" smtClean="0"/>
              <a:t>aktivity </a:t>
            </a:r>
            <a:r>
              <a:rPr lang="cs-CZ" sz="2400" dirty="0"/>
              <a:t>NIDV – podpora pedagogických pracovníků, adaptační koordinátoři, tlumočnické a překladatelské služby</a:t>
            </a:r>
          </a:p>
          <a:p>
            <a:r>
              <a:rPr lang="cs-CZ" sz="2400" dirty="0" smtClean="0"/>
              <a:t>jiné projekty – kurzy ČJ pro azylanty (400 hod.), ESF, MV, neziskové organizace, vlastní projekty některých městských částí v hl. m. Praze nebo ostatních KÚ</a:t>
            </a:r>
          </a:p>
          <a:p>
            <a:endParaRPr lang="cs-CZ" dirty="0" smtClean="0"/>
          </a:p>
          <a:p>
            <a:endParaRPr lang="cs-CZ" dirty="0" smtClean="0"/>
          </a:p>
          <a:p>
            <a:pPr>
              <a:buFontTx/>
              <a:buChar char="-"/>
            </a:pPr>
            <a:endParaRPr lang="cs-CZ" dirty="0"/>
          </a:p>
          <a:p>
            <a:pPr>
              <a:buFontTx/>
              <a:buChar char="-"/>
            </a:pPr>
            <a:endParaRPr lang="cs-CZ" dirty="0" smtClean="0"/>
          </a:p>
          <a:p>
            <a:pPr>
              <a:buFontTx/>
              <a:buChar char="-"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55875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115616" y="1556792"/>
            <a:ext cx="7571184" cy="4968552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buNone/>
            </a:pPr>
            <a:endParaRPr lang="cs-CZ" sz="4400" b="1" dirty="0" smtClean="0">
              <a:solidFill>
                <a:srgbClr val="418E96"/>
              </a:solidFill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cs-CZ" sz="4400" b="1" dirty="0" smtClean="0">
                <a:solidFill>
                  <a:srgbClr val="418E96"/>
                </a:solidFill>
              </a:rPr>
              <a:t>Rozvojový program MŠMT </a:t>
            </a:r>
          </a:p>
          <a:p>
            <a:pPr marL="0" indent="0" algn="ctr">
              <a:spcBef>
                <a:spcPts val="0"/>
              </a:spcBef>
              <a:buNone/>
            </a:pPr>
            <a:endParaRPr lang="cs-CZ" sz="4400" b="1" dirty="0" smtClean="0">
              <a:solidFill>
                <a:srgbClr val="418E96"/>
              </a:solidFill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cs-CZ" sz="4400" b="1" cap="all" dirty="0" smtClean="0"/>
              <a:t>Podpora vzdělávání cizinců ve školách</a:t>
            </a:r>
            <a:r>
              <a:rPr lang="cs-CZ" sz="4400" b="1" cap="all" dirty="0" smtClean="0">
                <a:solidFill>
                  <a:srgbClr val="418E96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06600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115616" y="1556792"/>
            <a:ext cx="7571184" cy="4968552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cs-CZ" sz="2800" b="1" dirty="0" smtClean="0">
                <a:solidFill>
                  <a:srgbClr val="418E96"/>
                </a:solidFill>
              </a:rPr>
              <a:t>ROK 2019 - Rozvojový program MŠMT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cs-CZ" sz="2800" b="1" dirty="0" smtClean="0">
                <a:solidFill>
                  <a:srgbClr val="418E96"/>
                </a:solidFill>
              </a:rPr>
              <a:t>„Podpora vzdělávání cizinců ve školách“ </a:t>
            </a:r>
          </a:p>
          <a:p>
            <a:r>
              <a:rPr lang="cs-CZ" dirty="0" smtClean="0"/>
              <a:t>rozděleno </a:t>
            </a:r>
            <a:r>
              <a:rPr lang="cs-CZ" b="1" dirty="0" smtClean="0"/>
              <a:t>42,4 mil. Kč </a:t>
            </a:r>
            <a:r>
              <a:rPr lang="cs-CZ" dirty="0" smtClean="0"/>
              <a:t>pro 351 škol všech zřizovatelů: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1800" dirty="0" smtClean="0"/>
              <a:t>322 veřejných škol, 28 soukromých škol, 1 církevní škola</a:t>
            </a:r>
          </a:p>
          <a:p>
            <a:r>
              <a:rPr lang="cs-CZ" dirty="0" smtClean="0"/>
              <a:t>podpořeno </a:t>
            </a:r>
            <a:r>
              <a:rPr lang="cs-CZ" b="1" dirty="0" smtClean="0"/>
              <a:t>5 621 dětí a žáků-cizinců </a:t>
            </a:r>
            <a:r>
              <a:rPr lang="cs-CZ" dirty="0" smtClean="0"/>
              <a:t>ve všech krajích </a:t>
            </a:r>
          </a:p>
          <a:p>
            <a:pPr lvl="1">
              <a:buFont typeface="Arial" pitchFamily="34" charset="0"/>
              <a:buChar char="•"/>
            </a:pPr>
            <a:r>
              <a:rPr lang="cs-CZ" sz="1800" dirty="0" smtClean="0"/>
              <a:t>největší </a:t>
            </a:r>
            <a:r>
              <a:rPr lang="cs-CZ" sz="1800" dirty="0"/>
              <a:t>podíl </a:t>
            </a:r>
            <a:r>
              <a:rPr lang="cs-CZ" sz="1800" dirty="0" smtClean="0"/>
              <a:t>dotace - Praha </a:t>
            </a:r>
            <a:r>
              <a:rPr lang="cs-CZ" sz="1800" dirty="0"/>
              <a:t>a </a:t>
            </a:r>
            <a:r>
              <a:rPr lang="cs-CZ" sz="1800" dirty="0" smtClean="0"/>
              <a:t>Jihomoravský kraj</a:t>
            </a:r>
            <a:endParaRPr lang="cs-CZ" sz="1800" dirty="0"/>
          </a:p>
          <a:p>
            <a:endParaRPr lang="cs-CZ" sz="2800" dirty="0" smtClean="0"/>
          </a:p>
          <a:p>
            <a:pPr>
              <a:buFontTx/>
              <a:buChar char="-"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5616" y="4007063"/>
            <a:ext cx="7571184" cy="2762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83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115616" y="1556792"/>
            <a:ext cx="7571184" cy="4968552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cs-CZ" sz="4000" b="1" dirty="0" smtClean="0">
                <a:solidFill>
                  <a:srgbClr val="418E96"/>
                </a:solidFill>
              </a:rPr>
              <a:t>ROK 2020 - Rozvojový program MŠMT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cs-CZ" sz="4000" b="1" dirty="0" smtClean="0">
                <a:solidFill>
                  <a:srgbClr val="418E96"/>
                </a:solidFill>
              </a:rPr>
              <a:t>„Podpora vzdělávání cizinců ve školách“ </a:t>
            </a:r>
          </a:p>
          <a:p>
            <a:pPr marL="0" indent="0" algn="ctr">
              <a:buNone/>
            </a:pPr>
            <a:r>
              <a:rPr lang="cs-CZ" sz="2800" b="1" i="1" dirty="0" smtClean="0"/>
              <a:t>Vyhlášení </a:t>
            </a:r>
            <a:r>
              <a:rPr lang="cs-CZ" sz="2800" b="1" i="1" dirty="0"/>
              <a:t>RP </a:t>
            </a:r>
            <a:r>
              <a:rPr lang="cs-CZ" sz="2800" b="1" i="1" dirty="0" smtClean="0"/>
              <a:t>bude obdobné </a:t>
            </a:r>
            <a:r>
              <a:rPr lang="cs-CZ" sz="2800" b="1" i="1" dirty="0"/>
              <a:t>jako v roce 2019:</a:t>
            </a:r>
          </a:p>
          <a:p>
            <a:pPr marL="0" indent="0">
              <a:buNone/>
            </a:pPr>
            <a:r>
              <a:rPr lang="cs-CZ" sz="2800" b="1" dirty="0" smtClean="0"/>
              <a:t>Účel programu: </a:t>
            </a:r>
          </a:p>
          <a:p>
            <a:r>
              <a:rPr lang="cs-CZ" sz="2900" dirty="0" smtClean="0"/>
              <a:t>podpora </a:t>
            </a:r>
            <a:r>
              <a:rPr lang="cs-CZ" sz="2900" dirty="0"/>
              <a:t>výuky českého jazyka přizpůsobená potřebám dětí </a:t>
            </a:r>
            <a:r>
              <a:rPr lang="cs-CZ" sz="2900" dirty="0" smtClean="0"/>
              <a:t>a žáků </a:t>
            </a:r>
            <a:r>
              <a:rPr lang="cs-CZ" sz="2900" dirty="0"/>
              <a:t>cizinců k usnadnění jejich integrace do vzdělávacího </a:t>
            </a:r>
            <a:r>
              <a:rPr lang="cs-CZ" sz="2900" dirty="0" smtClean="0"/>
              <a:t>systému </a:t>
            </a:r>
            <a:br>
              <a:rPr lang="cs-CZ" sz="2900" dirty="0" smtClean="0"/>
            </a:br>
            <a:r>
              <a:rPr lang="cs-CZ" sz="2900" dirty="0" smtClean="0"/>
              <a:t>v povinném předškolním a základním vzdělávání</a:t>
            </a:r>
            <a:endParaRPr lang="cs-CZ" sz="2900" dirty="0"/>
          </a:p>
          <a:p>
            <a:pPr marL="0" indent="0">
              <a:buNone/>
            </a:pPr>
            <a:r>
              <a:rPr lang="cs-CZ" sz="2800" b="1" dirty="0" smtClean="0"/>
              <a:t>Cílová </a:t>
            </a:r>
            <a:r>
              <a:rPr lang="cs-CZ" sz="2800" b="1" dirty="0"/>
              <a:t>skupina: </a:t>
            </a:r>
            <a:endParaRPr lang="cs-CZ" sz="2800" b="1" dirty="0" smtClean="0"/>
          </a:p>
          <a:p>
            <a:pPr marL="342900" lvl="1" indent="-342900">
              <a:buFont typeface="Arial" pitchFamily="34" charset="0"/>
              <a:buChar char="•"/>
            </a:pPr>
            <a:r>
              <a:rPr lang="cs-CZ" sz="2800" dirty="0" smtClean="0"/>
              <a:t>děti-cizinci v posledním </a:t>
            </a:r>
            <a:r>
              <a:rPr lang="cs-CZ" sz="2800" dirty="0"/>
              <a:t>povinném předškolním </a:t>
            </a:r>
            <a:r>
              <a:rPr lang="cs-CZ" sz="2800" dirty="0" smtClean="0"/>
              <a:t>roce v mateřských školách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cs-CZ" sz="2800" dirty="0" smtClean="0"/>
              <a:t>žáci-cizinci v základních školách a v odpovídajících ročnících </a:t>
            </a:r>
            <a:r>
              <a:rPr lang="cs-CZ" sz="2800" dirty="0"/>
              <a:t>víceletých gymnázií</a:t>
            </a:r>
          </a:p>
          <a:p>
            <a:pPr marL="0" indent="0">
              <a:buNone/>
            </a:pPr>
            <a:r>
              <a:rPr lang="cs-CZ" sz="2900" b="1" dirty="0"/>
              <a:t>Dotace je určena na:</a:t>
            </a:r>
          </a:p>
          <a:p>
            <a:r>
              <a:rPr lang="cs-CZ" sz="2900" dirty="0" smtClean="0"/>
              <a:t>mzdové náklady pedagogů</a:t>
            </a:r>
          </a:p>
          <a:p>
            <a:r>
              <a:rPr lang="cs-CZ" sz="2900" dirty="0" smtClean="0"/>
              <a:t>učebnice, učební pomůcky a školní potřeby pro vzdělávání dětí</a:t>
            </a:r>
            <a:br>
              <a:rPr lang="cs-CZ" sz="2900" dirty="0" smtClean="0"/>
            </a:br>
            <a:r>
              <a:rPr lang="cs-CZ" sz="2900" dirty="0" smtClean="0"/>
              <a:t>a žáků-cizinců</a:t>
            </a:r>
            <a:endParaRPr lang="cs-CZ" sz="2900" dirty="0"/>
          </a:p>
          <a:p>
            <a:pPr>
              <a:buFontTx/>
              <a:buChar char="-"/>
            </a:pPr>
            <a:endParaRPr lang="cs-CZ" dirty="0"/>
          </a:p>
          <a:p>
            <a:pPr>
              <a:buFontTx/>
              <a:buChar char="-"/>
            </a:pPr>
            <a:endParaRPr lang="cs-CZ" dirty="0" smtClean="0"/>
          </a:p>
          <a:p>
            <a:pPr>
              <a:buFontTx/>
              <a:buChar char="-"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994831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115616" y="1556792"/>
            <a:ext cx="7571184" cy="4968552"/>
          </a:xfrm>
        </p:spPr>
        <p:txBody>
          <a:bodyPr>
            <a:normAutofit fontScale="92500"/>
          </a:bodyPr>
          <a:lstStyle/>
          <a:p>
            <a:pPr marL="0" indent="0" algn="ctr">
              <a:lnSpc>
                <a:spcPct val="80000"/>
              </a:lnSpc>
              <a:spcBef>
                <a:spcPts val="0"/>
              </a:spcBef>
              <a:buNone/>
            </a:pPr>
            <a:endParaRPr lang="cs-CZ" sz="2300" b="1" dirty="0" smtClean="0">
              <a:solidFill>
                <a:srgbClr val="418E96"/>
              </a:solidFill>
            </a:endParaRPr>
          </a:p>
          <a:p>
            <a:pPr marL="0" indent="0" algn="ctr">
              <a:lnSpc>
                <a:spcPct val="80000"/>
              </a:lnSpc>
              <a:spcBef>
                <a:spcPts val="0"/>
              </a:spcBef>
              <a:buNone/>
            </a:pPr>
            <a:r>
              <a:rPr lang="cs-CZ" sz="3000" b="1" dirty="0" smtClean="0">
                <a:solidFill>
                  <a:srgbClr val="418E96"/>
                </a:solidFill>
              </a:rPr>
              <a:t>ROK 2020 - Rozvojový </a:t>
            </a:r>
            <a:r>
              <a:rPr lang="cs-CZ" sz="3000" b="1" dirty="0">
                <a:solidFill>
                  <a:srgbClr val="418E96"/>
                </a:solidFill>
              </a:rPr>
              <a:t>program </a:t>
            </a:r>
            <a:r>
              <a:rPr lang="cs-CZ" sz="3000" b="1" dirty="0" smtClean="0">
                <a:solidFill>
                  <a:srgbClr val="418E96"/>
                </a:solidFill>
              </a:rPr>
              <a:t>MŠMT</a:t>
            </a:r>
            <a:endParaRPr lang="cs-CZ" sz="3000" b="1" dirty="0">
              <a:solidFill>
                <a:srgbClr val="418E96"/>
              </a:solidFill>
            </a:endParaRPr>
          </a:p>
          <a:p>
            <a:pPr marL="0" indent="0" algn="ctr">
              <a:lnSpc>
                <a:spcPct val="80000"/>
              </a:lnSpc>
              <a:spcBef>
                <a:spcPts val="0"/>
              </a:spcBef>
              <a:buNone/>
            </a:pPr>
            <a:r>
              <a:rPr lang="cs-CZ" sz="3000" b="1" dirty="0">
                <a:solidFill>
                  <a:srgbClr val="418E96"/>
                </a:solidFill>
              </a:rPr>
              <a:t>„Podpora vzdělávání cizinců ve školách“ </a:t>
            </a:r>
          </a:p>
          <a:p>
            <a:pPr marL="0" lvl="0" indent="0">
              <a:buNone/>
            </a:pPr>
            <a:r>
              <a:rPr lang="cs-CZ" sz="2200" b="1" dirty="0">
                <a:solidFill>
                  <a:prstClr val="black"/>
                </a:solidFill>
              </a:rPr>
              <a:t>Podávání žádostí:</a:t>
            </a:r>
            <a:endParaRPr lang="cs-CZ" sz="2200" dirty="0">
              <a:solidFill>
                <a:prstClr val="black"/>
              </a:solidFill>
            </a:endParaRPr>
          </a:p>
          <a:p>
            <a:pPr marL="342900" lvl="1" indent="-342900">
              <a:buFont typeface="Arial" pitchFamily="34" charset="0"/>
              <a:buChar char="•"/>
            </a:pPr>
            <a:r>
              <a:rPr lang="cs-CZ" sz="2200" dirty="0" smtClean="0">
                <a:solidFill>
                  <a:prstClr val="black"/>
                </a:solidFill>
              </a:rPr>
              <a:t>U veřejných </a:t>
            </a:r>
            <a:r>
              <a:rPr lang="cs-CZ" sz="2200" dirty="0">
                <a:solidFill>
                  <a:prstClr val="black"/>
                </a:solidFill>
              </a:rPr>
              <a:t>a </a:t>
            </a:r>
            <a:r>
              <a:rPr lang="cs-CZ" sz="2200" dirty="0" smtClean="0">
                <a:solidFill>
                  <a:prstClr val="black"/>
                </a:solidFill>
              </a:rPr>
              <a:t>soukromých škol podává souhrnnou žádost </a:t>
            </a:r>
            <a:r>
              <a:rPr lang="cs-CZ" sz="2200" dirty="0">
                <a:solidFill>
                  <a:prstClr val="black"/>
                </a:solidFill>
              </a:rPr>
              <a:t>příslušný krajský </a:t>
            </a:r>
            <a:r>
              <a:rPr lang="cs-CZ" sz="2200" dirty="0" smtClean="0">
                <a:solidFill>
                  <a:prstClr val="black"/>
                </a:solidFill>
              </a:rPr>
              <a:t>úřad na </a:t>
            </a:r>
            <a:r>
              <a:rPr lang="cs-CZ" sz="2200" dirty="0">
                <a:solidFill>
                  <a:prstClr val="black"/>
                </a:solidFill>
              </a:rPr>
              <a:t>základě </a:t>
            </a:r>
            <a:r>
              <a:rPr lang="cs-CZ" sz="2200" dirty="0" smtClean="0">
                <a:solidFill>
                  <a:prstClr val="black"/>
                </a:solidFill>
              </a:rPr>
              <a:t>žádostí jednotlivých škol (škola vyplní jednoduchou tabulku)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cs-CZ" sz="2200" dirty="0" smtClean="0">
                <a:solidFill>
                  <a:prstClr val="black"/>
                </a:solidFill>
              </a:rPr>
              <a:t>Církevní </a:t>
            </a:r>
            <a:r>
              <a:rPr lang="cs-CZ" sz="2200" dirty="0">
                <a:solidFill>
                  <a:prstClr val="black"/>
                </a:solidFill>
              </a:rPr>
              <a:t>školy podávají žádost přímo na MŠMT</a:t>
            </a:r>
          </a:p>
          <a:p>
            <a:pPr marL="0" lvl="1" indent="0">
              <a:buNone/>
            </a:pPr>
            <a:r>
              <a:rPr lang="cs-CZ" sz="2200" b="1" dirty="0" smtClean="0"/>
              <a:t>Harmonogram: 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cs-CZ" sz="2200" dirty="0"/>
              <a:t>Vyhlášení RP – polovina listopadu 2019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cs-CZ" sz="2200" dirty="0"/>
              <a:t>Podávání žádostí – </a:t>
            </a:r>
            <a:r>
              <a:rPr lang="cs-CZ" sz="2200" dirty="0" smtClean="0"/>
              <a:t>konec </a:t>
            </a:r>
            <a:r>
              <a:rPr lang="cs-CZ" sz="2200" dirty="0"/>
              <a:t>kalendářního roku </a:t>
            </a:r>
            <a:r>
              <a:rPr lang="cs-CZ" sz="2200" dirty="0" smtClean="0"/>
              <a:t>2019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cs-CZ" sz="2200" dirty="0" smtClean="0"/>
              <a:t>Odeslání rozhodnutí včetně finančních prostředků –březen 2020</a:t>
            </a:r>
          </a:p>
          <a:p>
            <a:pPr marL="0" lvl="1" indent="0">
              <a:buNone/>
            </a:pPr>
            <a:r>
              <a:rPr lang="cs-CZ" sz="2200" b="1" dirty="0"/>
              <a:t>Rozpočet: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cs-CZ" sz="2200" dirty="0" smtClean="0"/>
              <a:t>předpoklad </a:t>
            </a:r>
            <a:r>
              <a:rPr lang="cs-CZ" sz="2200" dirty="0"/>
              <a:t>52 mil. </a:t>
            </a:r>
            <a:r>
              <a:rPr lang="cs-CZ" sz="2200" dirty="0" smtClean="0"/>
              <a:t>Kč (meziroční navýšení o cca 10 mil. Kč)</a:t>
            </a:r>
            <a:endParaRPr lang="cs-CZ" sz="2200" dirty="0"/>
          </a:p>
          <a:p>
            <a:pPr>
              <a:buFontTx/>
              <a:buChar char="-"/>
            </a:pPr>
            <a:endParaRPr lang="cs-CZ" dirty="0"/>
          </a:p>
          <a:p>
            <a:pPr>
              <a:buFontTx/>
              <a:buChar char="-"/>
            </a:pPr>
            <a:endParaRPr lang="cs-CZ" dirty="0" smtClean="0"/>
          </a:p>
          <a:p>
            <a:pPr>
              <a:buFontTx/>
              <a:buChar char="-"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802142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115616" y="1556792"/>
            <a:ext cx="7571184" cy="4968552"/>
          </a:xfrm>
        </p:spPr>
        <p:txBody>
          <a:bodyPr>
            <a:normAutofit/>
          </a:bodyPr>
          <a:lstStyle/>
          <a:p>
            <a:pPr marL="0" indent="0" algn="ctr">
              <a:lnSpc>
                <a:spcPct val="80000"/>
              </a:lnSpc>
              <a:spcBef>
                <a:spcPts val="0"/>
              </a:spcBef>
              <a:buNone/>
            </a:pPr>
            <a:endParaRPr lang="cs-CZ" sz="2300" b="1" dirty="0" smtClean="0">
              <a:solidFill>
                <a:srgbClr val="418E96"/>
              </a:solidFill>
            </a:endParaRPr>
          </a:p>
          <a:p>
            <a:pPr marL="0" indent="0" algn="ctr">
              <a:lnSpc>
                <a:spcPct val="80000"/>
              </a:lnSpc>
              <a:spcBef>
                <a:spcPts val="0"/>
              </a:spcBef>
              <a:buNone/>
            </a:pPr>
            <a:r>
              <a:rPr lang="cs-CZ" sz="3000" b="1" dirty="0" smtClean="0">
                <a:solidFill>
                  <a:srgbClr val="418E96"/>
                </a:solidFill>
              </a:rPr>
              <a:t>ROK 2020 - Rozvojový </a:t>
            </a:r>
            <a:r>
              <a:rPr lang="cs-CZ" sz="3000" b="1" dirty="0">
                <a:solidFill>
                  <a:srgbClr val="418E96"/>
                </a:solidFill>
              </a:rPr>
              <a:t>program </a:t>
            </a:r>
            <a:r>
              <a:rPr lang="cs-CZ" sz="3000" b="1" dirty="0" smtClean="0">
                <a:solidFill>
                  <a:srgbClr val="418E96"/>
                </a:solidFill>
              </a:rPr>
              <a:t>MŠMT</a:t>
            </a:r>
            <a:endParaRPr lang="cs-CZ" sz="3000" b="1" dirty="0">
              <a:solidFill>
                <a:srgbClr val="418E96"/>
              </a:solidFill>
            </a:endParaRPr>
          </a:p>
          <a:p>
            <a:pPr marL="0" indent="0" algn="ctr">
              <a:lnSpc>
                <a:spcPct val="80000"/>
              </a:lnSpc>
              <a:spcBef>
                <a:spcPts val="0"/>
              </a:spcBef>
              <a:buNone/>
            </a:pPr>
            <a:r>
              <a:rPr lang="cs-CZ" sz="3000" b="1" dirty="0">
                <a:solidFill>
                  <a:srgbClr val="418E96"/>
                </a:solidFill>
              </a:rPr>
              <a:t>„Podpora vzdělávání cizinců ve školách“ 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 algn="ctr">
              <a:buNone/>
            </a:pPr>
            <a:r>
              <a:rPr lang="cs-CZ" sz="3200" dirty="0" smtClean="0"/>
              <a:t>Veškeré informace a podklady </a:t>
            </a:r>
          </a:p>
          <a:p>
            <a:pPr marL="0" indent="0" algn="ctr">
              <a:buNone/>
            </a:pPr>
            <a:r>
              <a:rPr lang="cs-CZ" sz="3200" dirty="0" smtClean="0"/>
              <a:t>do poloviny listopadu 2019 </a:t>
            </a:r>
          </a:p>
          <a:p>
            <a:pPr marL="0" indent="0" algn="ctr">
              <a:buNone/>
            </a:pPr>
            <a:r>
              <a:rPr lang="cs-CZ" sz="3200" dirty="0" smtClean="0"/>
              <a:t>na </a:t>
            </a:r>
            <a:r>
              <a:rPr lang="cs-CZ" sz="3200" dirty="0" smtClean="0">
                <a:hlinkClick r:id="rId3"/>
              </a:rPr>
              <a:t>www.msmt.cz</a:t>
            </a:r>
            <a:endParaRPr lang="cs-CZ" sz="3200" dirty="0" smtClean="0"/>
          </a:p>
          <a:p>
            <a:pPr marL="0" indent="0" algn="ctr">
              <a:buNone/>
            </a:pPr>
            <a:r>
              <a:rPr lang="cs-CZ" sz="1800" dirty="0"/>
              <a:t>(</a:t>
            </a:r>
            <a:r>
              <a:rPr lang="cs-CZ" sz="1800" dirty="0" smtClean="0"/>
              <a:t>Vzdělávání -&gt; Základní </a:t>
            </a:r>
            <a:r>
              <a:rPr lang="cs-CZ" sz="1800" dirty="0"/>
              <a:t>a základní umělecké vzdělávání </a:t>
            </a:r>
            <a:r>
              <a:rPr lang="cs-CZ" sz="1800" dirty="0" smtClean="0"/>
              <a:t>-&gt; Dotace </a:t>
            </a:r>
            <a:r>
              <a:rPr lang="cs-CZ" sz="1800" dirty="0"/>
              <a:t>a granty)</a:t>
            </a:r>
          </a:p>
          <a:p>
            <a:pPr marL="0" indent="0" algn="ctr">
              <a:buNone/>
            </a:pPr>
            <a:endParaRPr lang="cs-CZ" sz="3200" dirty="0"/>
          </a:p>
          <a:p>
            <a:pPr>
              <a:buFontTx/>
              <a:buChar char="-"/>
            </a:pPr>
            <a:endParaRPr lang="cs-CZ" dirty="0" smtClean="0"/>
          </a:p>
          <a:p>
            <a:pPr>
              <a:buFontTx/>
              <a:buChar char="-"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726213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115616" y="1556792"/>
            <a:ext cx="7571184" cy="4968552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buNone/>
            </a:pPr>
            <a:endParaRPr lang="cs-CZ" sz="4400" b="1" dirty="0" smtClean="0">
              <a:solidFill>
                <a:srgbClr val="418E96"/>
              </a:solidFill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cs-CZ" sz="4400" b="1" dirty="0" smtClean="0">
                <a:solidFill>
                  <a:srgbClr val="418E96"/>
                </a:solidFill>
              </a:rPr>
              <a:t>Dotační program MŠMT </a:t>
            </a:r>
          </a:p>
          <a:p>
            <a:pPr marL="0" indent="0" algn="ctr">
              <a:spcBef>
                <a:spcPts val="0"/>
              </a:spcBef>
              <a:buNone/>
            </a:pPr>
            <a:endParaRPr lang="cs-CZ" sz="4400" b="1" dirty="0" smtClean="0">
              <a:solidFill>
                <a:srgbClr val="418E96"/>
              </a:solidFill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cs-CZ" sz="4400" b="1" cap="all" dirty="0" smtClean="0"/>
              <a:t>Podpora aktivit integrace  cizinců na území ČR</a:t>
            </a:r>
            <a:r>
              <a:rPr lang="cs-CZ" sz="4400" b="1" cap="all" dirty="0" smtClean="0">
                <a:solidFill>
                  <a:srgbClr val="418E96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4205047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MSMT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18E96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Nadpis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1896</TotalTime>
  <Words>783</Words>
  <Application>Microsoft Office PowerPoint</Application>
  <PresentationFormat>Předvádění na obrazovce (4:3)</PresentationFormat>
  <Paragraphs>215</Paragraphs>
  <Slides>19</Slides>
  <Notes>19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3" baseType="lpstr">
      <vt:lpstr>Arial</vt:lpstr>
      <vt:lpstr>Calibri</vt:lpstr>
      <vt:lpstr>Times New Roman</vt:lpstr>
      <vt:lpstr>Motiv systému Office</vt:lpstr>
      <vt:lpstr>Podpora MŠMT ve vzdělávání dětí a žáků cizinců ve školách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Státní podpora sportu  pro rok 2013</dc:title>
  <dc:creator>User</dc:creator>
  <cp:lastModifiedBy>Pohořelý Svatopluk</cp:lastModifiedBy>
  <cp:revision>115</cp:revision>
  <cp:lastPrinted>2019-10-09T15:14:07Z</cp:lastPrinted>
  <dcterms:created xsi:type="dcterms:W3CDTF">2013-10-09T10:41:53Z</dcterms:created>
  <dcterms:modified xsi:type="dcterms:W3CDTF">2019-10-10T06:54:49Z</dcterms:modified>
</cp:coreProperties>
</file>